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0" r:id="rId24"/>
    <p:sldId id="281" r:id="rId25"/>
    <p:sldId id="278" r:id="rId26"/>
    <p:sldId id="282" r:id="rId27"/>
    <p:sldId id="287" r:id="rId28"/>
    <p:sldId id="285" r:id="rId29"/>
    <p:sldId id="284" r:id="rId30"/>
    <p:sldId id="279" r:id="rId31"/>
    <p:sldId id="286" r:id="rId32"/>
    <p:sldId id="283"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E"/>
    <a:srgbClr val="00529B"/>
    <a:srgbClr val="00359E"/>
    <a:srgbClr val="B8D8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23" d="100"/>
          <a:sy n="123" d="100"/>
        </p:scale>
        <p:origin x="1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472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840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34766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3545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237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8481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269168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321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149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705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51536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70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709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7254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2/21/2019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96839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652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88422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hyperlink" Target="http://www.palmstead.co.u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palmstead.co.uk/" TargetMode="Externa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922889" y="2609072"/>
            <a:ext cx="8566318" cy="834993"/>
          </a:xfrm>
        </p:spPr>
        <p:txBody>
          <a:bodyPr vert="horz" lIns="91440" tIns="45720" rIns="91440" bIns="45720" rtlCol="0">
            <a:normAutofit/>
          </a:bodyPr>
          <a:lstStyle/>
          <a:p>
            <a:pPr algn="ctr"/>
            <a:r>
              <a:rPr lang="en-US" sz="4400" dirty="0"/>
              <a:t>A Horticultural Jargon Buster</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922889" y="3450866"/>
            <a:ext cx="8566317" cy="2773663"/>
          </a:xfrm>
        </p:spPr>
        <p:txBody>
          <a:bodyPr vert="horz" lIns="91440" tIns="45720" rIns="91440" bIns="45720" rtlCol="0">
            <a:normAutofit/>
          </a:bodyPr>
          <a:lstStyle/>
          <a:p>
            <a:pPr algn="ctr">
              <a:lnSpc>
                <a:spcPct val="90000"/>
              </a:lnSpc>
            </a:pPr>
            <a:r>
              <a:rPr lang="en-US" sz="4400" dirty="0">
                <a:solidFill>
                  <a:schemeClr val="accent1"/>
                </a:solidFill>
              </a:rPr>
              <a:t>Welcome</a:t>
            </a:r>
          </a:p>
          <a:p>
            <a:pPr algn="ctr">
              <a:lnSpc>
                <a:spcPct val="90000"/>
              </a:lnSpc>
            </a:pPr>
            <a:endParaRPr lang="en-US" sz="4000" dirty="0">
              <a:solidFill>
                <a:schemeClr val="accent6">
                  <a:lumMod val="75000"/>
                </a:schemeClr>
              </a:solidFill>
            </a:endParaRPr>
          </a:p>
          <a:p>
            <a:pPr algn="ctr">
              <a:lnSpc>
                <a:spcPct val="90000"/>
              </a:lnSpc>
            </a:pPr>
            <a:endParaRPr lang="en-US" sz="4000" dirty="0">
              <a:solidFill>
                <a:schemeClr val="accent6">
                  <a:lumMod val="75000"/>
                </a:schemeClr>
              </a:solidFill>
            </a:endParaRPr>
          </a:p>
          <a:p>
            <a:pPr algn="ctr">
              <a:lnSpc>
                <a:spcPct val="90000"/>
              </a:lnSpc>
            </a:pPr>
            <a:r>
              <a:rPr lang="en-US" sz="4000" dirty="0">
                <a:solidFill>
                  <a:schemeClr val="accent6">
                    <a:lumMod val="75000"/>
                  </a:schemeClr>
                </a:solidFill>
              </a:rPr>
              <a:t>Session 1 – What's in a name? </a:t>
            </a:r>
          </a:p>
          <a:p>
            <a:pPr algn="ctr">
              <a:lnSpc>
                <a:spcPct val="90000"/>
              </a:lnSpc>
            </a:pPr>
            <a:endParaRPr lang="en-US" sz="700" dirty="0"/>
          </a:p>
          <a:p>
            <a:pPr algn="ctr">
              <a:lnSpc>
                <a:spcPct val="90000"/>
              </a:lnSpc>
            </a:pPr>
            <a:endParaRPr lang="en-US" sz="700" dirty="0"/>
          </a:p>
          <a:p>
            <a:pPr algn="ctr">
              <a:lnSpc>
                <a:spcPct val="90000"/>
              </a:lnSpc>
            </a:pPr>
            <a:endParaRPr lang="en-US" sz="700" dirty="0"/>
          </a:p>
          <a:p>
            <a:pPr algn="ctr">
              <a:lnSpc>
                <a:spcPct val="90000"/>
              </a:lnSpc>
              <a:buFont typeface="Wingdings 3" charset="2"/>
              <a:buChar char=""/>
            </a:pPr>
            <a:endParaRPr lang="en-US" sz="7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2611020" y="197508"/>
            <a:ext cx="5035818" cy="1875842"/>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Tree>
    <p:extLst>
      <p:ext uri="{BB962C8B-B14F-4D97-AF65-F5344CB8AC3E}">
        <p14:creationId xmlns:p14="http://schemas.microsoft.com/office/powerpoint/2010/main" val="157751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845771" y="3591145"/>
            <a:ext cx="8566318" cy="834993"/>
          </a:xfrm>
        </p:spPr>
        <p:txBody>
          <a:bodyPr vert="horz" lIns="91440" tIns="45720" rIns="91440" bIns="45720" rtlCol="0">
            <a:normAutofit/>
          </a:bodyPr>
          <a:lstStyle/>
          <a:p>
            <a:pPr algn="ctr"/>
            <a:r>
              <a:rPr lang="en-US" sz="4400" dirty="0"/>
              <a:t>A Horticultural Jargon Buster</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845771" y="4731824"/>
            <a:ext cx="8566317" cy="1325857"/>
          </a:xfrm>
        </p:spPr>
        <p:txBody>
          <a:bodyPr vert="horz" lIns="91440" tIns="45720" rIns="91440" bIns="45720" rtlCol="0">
            <a:normAutofit lnSpcReduction="10000"/>
          </a:bodyPr>
          <a:lstStyle/>
          <a:p>
            <a:pPr algn="ctr">
              <a:lnSpc>
                <a:spcPct val="90000"/>
              </a:lnSpc>
            </a:pPr>
            <a:r>
              <a:rPr lang="en-US" sz="4000" dirty="0">
                <a:solidFill>
                  <a:schemeClr val="accent6">
                    <a:lumMod val="75000"/>
                  </a:schemeClr>
                </a:solidFill>
              </a:rPr>
              <a:t>Session 2 – </a:t>
            </a:r>
            <a:r>
              <a:rPr lang="en-US" sz="4000" dirty="0" err="1">
                <a:solidFill>
                  <a:schemeClr val="accent6">
                    <a:lumMod val="75000"/>
                  </a:schemeClr>
                </a:solidFill>
              </a:rPr>
              <a:t>Palmstead</a:t>
            </a:r>
            <a:r>
              <a:rPr lang="en-US" sz="4000" dirty="0">
                <a:solidFill>
                  <a:schemeClr val="accent6">
                    <a:lumMod val="75000"/>
                  </a:schemeClr>
                </a:solidFill>
              </a:rPr>
              <a:t> Plant Groups</a:t>
            </a:r>
          </a:p>
          <a:p>
            <a:pPr algn="ctr">
              <a:lnSpc>
                <a:spcPct val="90000"/>
              </a:lnSpc>
            </a:pPr>
            <a:endParaRPr lang="en-US" sz="700" dirty="0"/>
          </a:p>
          <a:p>
            <a:pPr algn="ctr">
              <a:lnSpc>
                <a:spcPct val="90000"/>
              </a:lnSpc>
            </a:pPr>
            <a:endParaRPr lang="en-US" sz="700" dirty="0"/>
          </a:p>
          <a:p>
            <a:pPr algn="ctr">
              <a:lnSpc>
                <a:spcPct val="90000"/>
              </a:lnSpc>
            </a:pPr>
            <a:r>
              <a:rPr lang="en-US" sz="1400" dirty="0"/>
              <a:t>www.palmstead.co.uk</a:t>
            </a:r>
          </a:p>
          <a:p>
            <a:pPr algn="ctr">
              <a:lnSpc>
                <a:spcPct val="90000"/>
              </a:lnSpc>
              <a:buFont typeface="Wingdings 3" charset="2"/>
              <a:buChar char=""/>
            </a:pPr>
            <a:endParaRPr lang="en-US" sz="7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2611020" y="197508"/>
            <a:ext cx="5035818" cy="1875842"/>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Tree>
    <p:extLst>
      <p:ext uri="{BB962C8B-B14F-4D97-AF65-F5344CB8AC3E}">
        <p14:creationId xmlns:p14="http://schemas.microsoft.com/office/powerpoint/2010/main" val="345395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err="1"/>
              <a:t>Palmstead</a:t>
            </a:r>
            <a:r>
              <a:rPr lang="en-US" sz="5200" dirty="0"/>
              <a:t> Plant Groups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1"/>
            <a:ext cx="7983460" cy="5039228"/>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sz="2800" dirty="0">
                <a:solidFill>
                  <a:schemeClr val="accent2"/>
                </a:solidFill>
              </a:rPr>
              <a:t>Aquatic 			</a:t>
            </a:r>
            <a:r>
              <a:rPr lang="en-GB" dirty="0">
                <a:solidFill>
                  <a:schemeClr val="accent6">
                    <a:lumMod val="75000"/>
                  </a:schemeClr>
                </a:solidFill>
              </a:rPr>
              <a:t>: a plant that grows in water, whether rooted or 							floating, without anchorage in a deep water or 							marginal environment</a:t>
            </a:r>
            <a:endParaRPr lang="en-US" sz="3200" dirty="0">
              <a:solidFill>
                <a:schemeClr val="accent6">
                  <a:lumMod val="75000"/>
                </a:schemeClr>
              </a:solidFill>
            </a:endParaRPr>
          </a:p>
          <a:p>
            <a:pPr algn="l">
              <a:lnSpc>
                <a:spcPct val="90000"/>
              </a:lnSpc>
            </a:pPr>
            <a:r>
              <a:rPr lang="en-GB" sz="2800" dirty="0">
                <a:solidFill>
                  <a:schemeClr val="accent2"/>
                </a:solidFill>
              </a:rPr>
              <a:t>Alpine 		</a:t>
            </a:r>
            <a:r>
              <a:rPr lang="en-GB" dirty="0"/>
              <a:t> 	</a:t>
            </a:r>
            <a:r>
              <a:rPr lang="en-GB" dirty="0">
                <a:solidFill>
                  <a:schemeClr val="accent6">
                    <a:lumMod val="75000"/>
                  </a:schemeClr>
                </a:solidFill>
              </a:rPr>
              <a:t>: plants that grow in an alpine climate which 							occurs at high elevation and above the tree line. 						These include perennial grasses, sedges, forbs, 							cushion plants, mosses, and lichens</a:t>
            </a:r>
          </a:p>
          <a:p>
            <a:pPr algn="l">
              <a:lnSpc>
                <a:spcPct val="90000"/>
              </a:lnSpc>
            </a:pPr>
            <a:r>
              <a:rPr lang="en-GB" sz="2800" dirty="0">
                <a:solidFill>
                  <a:schemeClr val="accent2"/>
                </a:solidFill>
              </a:rPr>
              <a:t>Bamboo</a:t>
            </a:r>
            <a:r>
              <a:rPr lang="en-GB" dirty="0"/>
              <a:t> 			</a:t>
            </a:r>
            <a:r>
              <a:rPr lang="en-GB" dirty="0">
                <a:solidFill>
                  <a:schemeClr val="accent6">
                    <a:lumMod val="75000"/>
                  </a:schemeClr>
                </a:solidFill>
              </a:rPr>
              <a:t>: a woody plant with a hollow stem that's in the 							grass family</a:t>
            </a:r>
          </a:p>
          <a:p>
            <a:pPr algn="l"/>
            <a:r>
              <a:rPr lang="en-GB" sz="2800" dirty="0">
                <a:solidFill>
                  <a:schemeClr val="accent2"/>
                </a:solidFill>
              </a:rPr>
              <a:t>Bedding plant</a:t>
            </a:r>
            <a:r>
              <a:rPr lang="en-GB" dirty="0"/>
              <a:t>	</a:t>
            </a:r>
            <a:r>
              <a:rPr lang="en-GB" dirty="0">
                <a:solidFill>
                  <a:schemeClr val="accent6">
                    <a:lumMod val="75000"/>
                  </a:schemeClr>
                </a:solidFill>
              </a:rPr>
              <a:t>: a plant set into a garden bed or container when 						selection is about to bloom, typically an annual used 						for display</a:t>
            </a:r>
          </a:p>
          <a:p>
            <a:pPr algn="l"/>
            <a:r>
              <a:rPr lang="en-GB" sz="2800" dirty="0">
                <a:solidFill>
                  <a:schemeClr val="accent2"/>
                </a:solidFill>
              </a:rPr>
              <a:t>Bulb </a:t>
            </a:r>
            <a:r>
              <a:rPr lang="en-GB" dirty="0"/>
              <a:t>				</a:t>
            </a:r>
            <a:r>
              <a:rPr lang="en-GB" dirty="0">
                <a:solidFill>
                  <a:schemeClr val="accent6">
                    <a:lumMod val="75000"/>
                  </a:schemeClr>
                </a:solidFill>
              </a:rPr>
              <a:t>: an underground storage organ consisting of a short 						stem surrounded by fleshy scale leaves or leaf bases, 					lying dormant (we include corms, tuners and roots)</a:t>
            </a:r>
          </a:p>
          <a:p>
            <a:pPr algn="l"/>
            <a:endParaRPr lang="en-GB" dirty="0"/>
          </a:p>
          <a:p>
            <a:pPr algn="l">
              <a:lnSpc>
                <a:spcPct val="90000"/>
              </a:lnSpc>
            </a:pPr>
            <a:endParaRPr lang="en-GB" dirty="0"/>
          </a:p>
          <a:p>
            <a:pPr algn="l">
              <a:lnSpc>
                <a:spcPct val="90000"/>
              </a:lnSpc>
            </a:pPr>
            <a:endParaRPr lang="en-US" sz="3200" dirty="0"/>
          </a:p>
        </p:txBody>
      </p:sp>
    </p:spTree>
    <p:extLst>
      <p:ext uri="{BB962C8B-B14F-4D97-AF65-F5344CB8AC3E}">
        <p14:creationId xmlns:p14="http://schemas.microsoft.com/office/powerpoint/2010/main" val="131707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err="1"/>
              <a:t>Palmstead</a:t>
            </a:r>
            <a:r>
              <a:rPr lang="en-US" sz="5200" dirty="0"/>
              <a:t> Plant Groups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1"/>
            <a:ext cx="7983460" cy="5039228"/>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sz="2800" dirty="0">
                <a:solidFill>
                  <a:schemeClr val="accent2"/>
                </a:solidFill>
              </a:rPr>
              <a:t>Climbers</a:t>
            </a:r>
            <a:r>
              <a:rPr lang="en-GB" sz="2800" b="1" dirty="0">
                <a:solidFill>
                  <a:schemeClr val="accent2"/>
                </a:solidFill>
              </a:rPr>
              <a:t>		</a:t>
            </a:r>
            <a:r>
              <a:rPr lang="en-GB" dirty="0">
                <a:solidFill>
                  <a:schemeClr val="accent6">
                    <a:lumMod val="75000"/>
                  </a:schemeClr>
                </a:solidFill>
              </a:rPr>
              <a:t>: are plants which climb trees and other hosts using a 					range of adaptions such as twine stems, adapted 						leaf petioles, suction pads, aerial roots or barbed 						thorns (Wall Plants)  </a:t>
            </a:r>
          </a:p>
          <a:p>
            <a:pPr algn="l">
              <a:lnSpc>
                <a:spcPct val="90000"/>
              </a:lnSpc>
            </a:pPr>
            <a:r>
              <a:rPr lang="en-GB" sz="2800" dirty="0">
                <a:solidFill>
                  <a:schemeClr val="accent2"/>
                </a:solidFill>
              </a:rPr>
              <a:t>Conifer </a:t>
            </a:r>
            <a:r>
              <a:rPr lang="en-GB" dirty="0"/>
              <a:t>			</a:t>
            </a:r>
            <a:r>
              <a:rPr lang="en-GB" dirty="0">
                <a:solidFill>
                  <a:schemeClr val="accent6">
                    <a:lumMod val="75000"/>
                  </a:schemeClr>
                </a:solidFill>
              </a:rPr>
              <a:t>: a tree that bears cones and needle-like or scale-						like 	leaves that are typically evergreen, exceptions 						include </a:t>
            </a:r>
            <a:r>
              <a:rPr lang="en-GB" i="1" dirty="0" err="1">
                <a:solidFill>
                  <a:schemeClr val="accent6">
                    <a:lumMod val="75000"/>
                  </a:schemeClr>
                </a:solidFill>
              </a:rPr>
              <a:t>Larix</a:t>
            </a:r>
            <a:endParaRPr lang="en-GB" i="1" dirty="0">
              <a:solidFill>
                <a:schemeClr val="accent6">
                  <a:lumMod val="75000"/>
                </a:schemeClr>
              </a:solidFill>
            </a:endParaRPr>
          </a:p>
          <a:p>
            <a:pPr algn="l">
              <a:lnSpc>
                <a:spcPct val="90000"/>
              </a:lnSpc>
            </a:pPr>
            <a:r>
              <a:rPr lang="en-GB" sz="2800" dirty="0">
                <a:solidFill>
                  <a:schemeClr val="accent2"/>
                </a:solidFill>
              </a:rPr>
              <a:t>Herbs </a:t>
            </a:r>
            <a:r>
              <a:rPr lang="en-GB" dirty="0"/>
              <a:t>			</a:t>
            </a:r>
            <a:r>
              <a:rPr lang="en-GB" dirty="0">
                <a:solidFill>
                  <a:schemeClr val="accent6">
                    <a:lumMod val="75000"/>
                  </a:schemeClr>
                </a:solidFill>
              </a:rPr>
              <a:t>: have savoury or aromatic properties that are used 						for flavouring and garnishing food, medicinal 							purposes or for fragrances </a:t>
            </a:r>
          </a:p>
          <a:p>
            <a:pPr algn="l">
              <a:lnSpc>
                <a:spcPct val="90000"/>
              </a:lnSpc>
            </a:pPr>
            <a:r>
              <a:rPr lang="en-GB" dirty="0">
                <a:solidFill>
                  <a:schemeClr val="accent6">
                    <a:lumMod val="75000"/>
                  </a:schemeClr>
                </a:solidFill>
              </a:rPr>
              <a:t>					</a:t>
            </a:r>
            <a:r>
              <a:rPr lang="en-GB" dirty="0">
                <a:solidFill>
                  <a:schemeClr val="accent2"/>
                </a:solidFill>
              </a:rPr>
              <a:t>Note – not all herbs are excluded (zero rated) from 						VAT (see VAT Notice 701/38)</a:t>
            </a:r>
          </a:p>
          <a:p>
            <a:pPr algn="l">
              <a:lnSpc>
                <a:spcPct val="90000"/>
              </a:lnSpc>
            </a:pPr>
            <a:r>
              <a:rPr lang="en-GB" sz="2800" dirty="0">
                <a:solidFill>
                  <a:schemeClr val="accent2"/>
                </a:solidFill>
              </a:rPr>
              <a:t>Herbaceous 	</a:t>
            </a:r>
            <a:r>
              <a:rPr lang="en-GB" b="1" dirty="0">
                <a:solidFill>
                  <a:schemeClr val="accent6">
                    <a:lumMod val="75000"/>
                  </a:schemeClr>
                </a:solidFill>
              </a:rPr>
              <a:t>: </a:t>
            </a:r>
            <a:r>
              <a:rPr lang="en-GB" dirty="0">
                <a:solidFill>
                  <a:schemeClr val="accent6">
                    <a:lumMod val="75000"/>
                  </a:schemeClr>
                </a:solidFill>
              </a:rPr>
              <a:t>are plants that have non-woody stems.  Their 							above ground growth largely or totally dies back in 						winter, but they have underground parts (roots, 							bulbs, etc.) that survive and re-grow</a:t>
            </a:r>
          </a:p>
          <a:p>
            <a:pPr algn="l">
              <a:lnSpc>
                <a:spcPct val="90000"/>
              </a:lnSpc>
            </a:pPr>
            <a:endParaRPr lang="en-US" sz="3200" dirty="0"/>
          </a:p>
        </p:txBody>
      </p:sp>
    </p:spTree>
    <p:extLst>
      <p:ext uri="{BB962C8B-B14F-4D97-AF65-F5344CB8AC3E}">
        <p14:creationId xmlns:p14="http://schemas.microsoft.com/office/powerpoint/2010/main" val="1022930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err="1"/>
              <a:t>Palmstead</a:t>
            </a:r>
            <a:r>
              <a:rPr lang="en-US" sz="5200" dirty="0"/>
              <a:t> Plant Groups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1"/>
            <a:ext cx="7983460" cy="5039228"/>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sz="2800" dirty="0">
                <a:solidFill>
                  <a:schemeClr val="accent2"/>
                </a:solidFill>
              </a:rPr>
              <a:t>Fern</a:t>
            </a:r>
            <a:r>
              <a:rPr lang="en-GB" sz="2800" b="1" dirty="0">
                <a:solidFill>
                  <a:schemeClr val="accent2"/>
                </a:solidFill>
              </a:rPr>
              <a:t>				</a:t>
            </a:r>
            <a:r>
              <a:rPr lang="en-GB" dirty="0">
                <a:solidFill>
                  <a:schemeClr val="accent6">
                    <a:lumMod val="75000"/>
                  </a:schemeClr>
                </a:solidFill>
              </a:rPr>
              <a:t>: a flowerless spore-producing plant with leaf-like 						fronds</a:t>
            </a:r>
          </a:p>
          <a:p>
            <a:pPr algn="l">
              <a:lnSpc>
                <a:spcPct val="90000"/>
              </a:lnSpc>
            </a:pPr>
            <a:r>
              <a:rPr lang="en-GB" sz="2800" dirty="0">
                <a:solidFill>
                  <a:schemeClr val="accent2"/>
                </a:solidFill>
              </a:rPr>
              <a:t>Fruit</a:t>
            </a:r>
            <a:r>
              <a:rPr lang="en-GB" dirty="0"/>
              <a:t>				</a:t>
            </a:r>
            <a:r>
              <a:rPr lang="en-GB" dirty="0">
                <a:solidFill>
                  <a:schemeClr val="accent6">
                    <a:lumMod val="75000"/>
                  </a:schemeClr>
                </a:solidFill>
              </a:rPr>
              <a:t>: a generic term we apply to a group of seed-bearing 					plants at are edible formed from the ovary after 						flowering</a:t>
            </a:r>
          </a:p>
          <a:p>
            <a:pPr algn="l">
              <a:lnSpc>
                <a:spcPct val="90000"/>
              </a:lnSpc>
            </a:pPr>
            <a:r>
              <a:rPr lang="en-GB" sz="2800" dirty="0">
                <a:solidFill>
                  <a:schemeClr val="accent2"/>
                </a:solidFill>
              </a:rPr>
              <a:t>Grasses</a:t>
            </a:r>
            <a:r>
              <a:rPr lang="en-GB" b="1" dirty="0"/>
              <a:t>	</a:t>
            </a:r>
            <a:r>
              <a:rPr lang="en-GB" dirty="0"/>
              <a:t>		</a:t>
            </a:r>
            <a:r>
              <a:rPr lang="en-GB" dirty="0">
                <a:solidFill>
                  <a:schemeClr val="accent6">
                    <a:lumMod val="75000"/>
                  </a:schemeClr>
                </a:solidFill>
              </a:rPr>
              <a:t>: are monocotyledons, usually herbaceous with 							narrow leaves growing from the base.  They include 						the ‘true </a:t>
            </a:r>
            <a:r>
              <a:rPr lang="en-GB" b="1" dirty="0">
                <a:solidFill>
                  <a:schemeClr val="accent6">
                    <a:lumMod val="75000"/>
                  </a:schemeClr>
                </a:solidFill>
              </a:rPr>
              <a:t>grasses’</a:t>
            </a:r>
            <a:r>
              <a:rPr lang="en-GB" dirty="0">
                <a:solidFill>
                  <a:schemeClr val="accent6">
                    <a:lumMod val="75000"/>
                  </a:schemeClr>
                </a:solidFill>
              </a:rPr>
              <a:t>, as well as the sedges and rushes</a:t>
            </a:r>
          </a:p>
          <a:p>
            <a:pPr algn="l">
              <a:lnSpc>
                <a:spcPct val="90000"/>
              </a:lnSpc>
            </a:pPr>
            <a:r>
              <a:rPr lang="en-GB" sz="2800" dirty="0">
                <a:solidFill>
                  <a:schemeClr val="accent2"/>
                </a:solidFill>
              </a:rPr>
              <a:t>Hedge</a:t>
            </a:r>
            <a:r>
              <a:rPr lang="en-GB" dirty="0"/>
              <a:t>			</a:t>
            </a:r>
            <a:r>
              <a:rPr lang="en-GB" dirty="0">
                <a:solidFill>
                  <a:schemeClr val="accent6">
                    <a:lumMod val="75000"/>
                  </a:schemeClr>
                </a:solidFill>
              </a:rPr>
              <a:t>: a row of shrubs or small trees that are planted 							close to each other in order to form a boundary or						something that provides protection, screening or 						defence</a:t>
            </a:r>
          </a:p>
          <a:p>
            <a:pPr algn="l">
              <a:lnSpc>
                <a:spcPct val="90000"/>
              </a:lnSpc>
            </a:pPr>
            <a:r>
              <a:rPr lang="en-GB" sz="2800" dirty="0">
                <a:solidFill>
                  <a:schemeClr val="accent2"/>
                </a:solidFill>
              </a:rPr>
              <a:t>Shrub deciduous</a:t>
            </a:r>
            <a:r>
              <a:rPr lang="en-GB" b="1" dirty="0"/>
              <a:t>	</a:t>
            </a:r>
          </a:p>
          <a:p>
            <a:pPr algn="l">
              <a:lnSpc>
                <a:spcPct val="90000"/>
              </a:lnSpc>
            </a:pPr>
            <a:r>
              <a:rPr lang="en-GB" b="1" dirty="0">
                <a:solidFill>
                  <a:schemeClr val="accent6">
                    <a:lumMod val="75000"/>
                  </a:schemeClr>
                </a:solidFill>
              </a:rPr>
              <a:t>					: </a:t>
            </a:r>
            <a:r>
              <a:rPr lang="en-GB" dirty="0">
                <a:solidFill>
                  <a:schemeClr val="accent6">
                    <a:lumMod val="75000"/>
                  </a:schemeClr>
                </a:solidFill>
              </a:rPr>
              <a:t>refers to </a:t>
            </a:r>
            <a:r>
              <a:rPr lang="en-GB" b="1" dirty="0">
                <a:solidFill>
                  <a:schemeClr val="accent6">
                    <a:lumMod val="75000"/>
                  </a:schemeClr>
                </a:solidFill>
              </a:rPr>
              <a:t>trees</a:t>
            </a:r>
            <a:r>
              <a:rPr lang="en-GB" dirty="0">
                <a:solidFill>
                  <a:schemeClr val="accent6">
                    <a:lumMod val="75000"/>
                  </a:schemeClr>
                </a:solidFill>
              </a:rPr>
              <a:t> or </a:t>
            </a:r>
            <a:r>
              <a:rPr lang="en-GB" b="1" dirty="0">
                <a:solidFill>
                  <a:schemeClr val="accent6">
                    <a:lumMod val="75000"/>
                  </a:schemeClr>
                </a:solidFill>
              </a:rPr>
              <a:t>shrubs</a:t>
            </a:r>
            <a:r>
              <a:rPr lang="en-GB" dirty="0">
                <a:solidFill>
                  <a:schemeClr val="accent6">
                    <a:lumMod val="75000"/>
                  </a:schemeClr>
                </a:solidFill>
              </a:rPr>
              <a:t> that lose their leaves 							seasonally</a:t>
            </a:r>
          </a:p>
          <a:p>
            <a:pPr algn="l">
              <a:lnSpc>
                <a:spcPct val="90000"/>
              </a:lnSpc>
            </a:pPr>
            <a:endParaRPr lang="en-US" sz="3200" dirty="0">
              <a:solidFill>
                <a:schemeClr val="accent6">
                  <a:lumMod val="75000"/>
                </a:schemeClr>
              </a:solidFill>
            </a:endParaRPr>
          </a:p>
        </p:txBody>
      </p:sp>
    </p:spTree>
    <p:extLst>
      <p:ext uri="{BB962C8B-B14F-4D97-AF65-F5344CB8AC3E}">
        <p14:creationId xmlns:p14="http://schemas.microsoft.com/office/powerpoint/2010/main" val="902892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err="1"/>
              <a:t>Palmstead</a:t>
            </a:r>
            <a:r>
              <a:rPr lang="en-US" sz="5200" dirty="0"/>
              <a:t> Plant Groups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1"/>
            <a:ext cx="7983460" cy="3783168"/>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sz="2800" dirty="0">
                <a:solidFill>
                  <a:schemeClr val="accent2"/>
                </a:solidFill>
              </a:rPr>
              <a:t>Shrub evergreen</a:t>
            </a:r>
            <a:r>
              <a:rPr lang="en-GB" b="1" dirty="0"/>
              <a:t>	</a:t>
            </a:r>
          </a:p>
          <a:p>
            <a:pPr algn="l">
              <a:lnSpc>
                <a:spcPct val="90000"/>
              </a:lnSpc>
            </a:pPr>
            <a:r>
              <a:rPr lang="en-GB" b="1" dirty="0">
                <a:solidFill>
                  <a:schemeClr val="accent6">
                    <a:lumMod val="75000"/>
                  </a:schemeClr>
                </a:solidFill>
              </a:rPr>
              <a:t>					</a:t>
            </a:r>
            <a:r>
              <a:rPr lang="en-GB" dirty="0">
                <a:solidFill>
                  <a:schemeClr val="accent6">
                    <a:lumMod val="75000"/>
                  </a:schemeClr>
                </a:solidFill>
              </a:rPr>
              <a:t>: a plant that has leaves throughout the year, ‘always 					green’</a:t>
            </a:r>
          </a:p>
          <a:p>
            <a:pPr algn="l">
              <a:lnSpc>
                <a:spcPct val="90000"/>
              </a:lnSpc>
            </a:pPr>
            <a:r>
              <a:rPr lang="en-GB" sz="2800" dirty="0">
                <a:solidFill>
                  <a:schemeClr val="accent2"/>
                </a:solidFill>
              </a:rPr>
              <a:t>Topiary </a:t>
            </a:r>
            <a:r>
              <a:rPr lang="en-GB" dirty="0"/>
              <a:t>			</a:t>
            </a:r>
            <a:r>
              <a:rPr lang="en-GB" dirty="0">
                <a:solidFill>
                  <a:schemeClr val="accent6">
                    <a:lumMod val="75000"/>
                  </a:schemeClr>
                </a:solidFill>
              </a:rPr>
              <a:t>: the horticultural practice of training perennial 							plants by clipping the foliage and twigs of trees to 						maintain clearly defined shapes, whether geometric 						or fanciful shapes </a:t>
            </a:r>
          </a:p>
          <a:p>
            <a:pPr algn="l">
              <a:lnSpc>
                <a:spcPct val="90000"/>
              </a:lnSpc>
            </a:pPr>
            <a:r>
              <a:rPr lang="en-GB" sz="2800" dirty="0">
                <a:solidFill>
                  <a:schemeClr val="accent2"/>
                </a:solidFill>
              </a:rPr>
              <a:t>Trees</a:t>
            </a:r>
            <a:r>
              <a:rPr lang="en-GB" b="1" dirty="0"/>
              <a:t>				</a:t>
            </a:r>
            <a:r>
              <a:rPr lang="en-GB" b="1" dirty="0">
                <a:solidFill>
                  <a:schemeClr val="accent6">
                    <a:lumMod val="75000"/>
                  </a:schemeClr>
                </a:solidFill>
              </a:rPr>
              <a:t>: </a:t>
            </a:r>
            <a:r>
              <a:rPr lang="en-GB" dirty="0">
                <a:solidFill>
                  <a:schemeClr val="accent6">
                    <a:lumMod val="75000"/>
                  </a:schemeClr>
                </a:solidFill>
              </a:rPr>
              <a:t>a perennial plant with an elongated stem or trunk 						supporting branches and leaves </a:t>
            </a:r>
          </a:p>
          <a:p>
            <a:pPr algn="ctr">
              <a:lnSpc>
                <a:spcPct val="90000"/>
              </a:lnSpc>
            </a:pPr>
            <a:r>
              <a:rPr lang="en-GB" sz="2800" dirty="0">
                <a:solidFill>
                  <a:schemeClr val="accent2"/>
                </a:solidFill>
              </a:rPr>
              <a:t>A picture can speak a thousand words…</a:t>
            </a:r>
          </a:p>
          <a:p>
            <a:pPr algn="l">
              <a:lnSpc>
                <a:spcPct val="90000"/>
              </a:lnSpc>
            </a:pPr>
            <a:endParaRPr lang="en-US" dirty="0">
              <a:solidFill>
                <a:schemeClr val="accent6">
                  <a:lumMod val="75000"/>
                </a:schemeClr>
              </a:solidFill>
            </a:endParaRPr>
          </a:p>
        </p:txBody>
      </p:sp>
      <p:pic>
        <p:nvPicPr>
          <p:cNvPr id="4" name="Picture 3">
            <a:extLst>
              <a:ext uri="{FF2B5EF4-FFF2-40B4-BE49-F238E27FC236}">
                <a16:creationId xmlns:a16="http://schemas.microsoft.com/office/drawing/2014/main" id="{FF46D0A5-5AC7-4B8E-B711-3A53E15B3698}"/>
              </a:ext>
            </a:extLst>
          </p:cNvPr>
          <p:cNvPicPr>
            <a:picLocks noChangeAspect="1"/>
          </p:cNvPicPr>
          <p:nvPr/>
        </p:nvPicPr>
        <p:blipFill>
          <a:blip r:embed="rId4"/>
          <a:stretch>
            <a:fillRect/>
          </a:stretch>
        </p:blipFill>
        <p:spPr>
          <a:xfrm>
            <a:off x="3899381" y="5286208"/>
            <a:ext cx="2523646" cy="1419551"/>
          </a:xfrm>
          <a:prstGeom prst="rect">
            <a:avLst/>
          </a:prstGeom>
        </p:spPr>
      </p:pic>
      <p:pic>
        <p:nvPicPr>
          <p:cNvPr id="6" name="Picture 5">
            <a:extLst>
              <a:ext uri="{FF2B5EF4-FFF2-40B4-BE49-F238E27FC236}">
                <a16:creationId xmlns:a16="http://schemas.microsoft.com/office/drawing/2014/main" id="{3F93A206-ED9F-4153-85A8-2BF46A33DB2C}"/>
              </a:ext>
            </a:extLst>
          </p:cNvPr>
          <p:cNvPicPr>
            <a:picLocks noChangeAspect="1"/>
          </p:cNvPicPr>
          <p:nvPr/>
        </p:nvPicPr>
        <p:blipFill>
          <a:blip r:embed="rId5"/>
          <a:stretch>
            <a:fillRect/>
          </a:stretch>
        </p:blipFill>
        <p:spPr>
          <a:xfrm>
            <a:off x="1361160" y="5286208"/>
            <a:ext cx="2138233" cy="1425489"/>
          </a:xfrm>
          <a:prstGeom prst="rect">
            <a:avLst/>
          </a:prstGeom>
        </p:spPr>
      </p:pic>
      <p:pic>
        <p:nvPicPr>
          <p:cNvPr id="15" name="Picture 14">
            <a:extLst>
              <a:ext uri="{FF2B5EF4-FFF2-40B4-BE49-F238E27FC236}">
                <a16:creationId xmlns:a16="http://schemas.microsoft.com/office/drawing/2014/main" id="{E54ABD73-A8ED-446A-ABFA-FFD562F8A9BF}"/>
              </a:ext>
            </a:extLst>
          </p:cNvPr>
          <p:cNvPicPr>
            <a:picLocks noChangeAspect="1"/>
          </p:cNvPicPr>
          <p:nvPr/>
        </p:nvPicPr>
        <p:blipFill>
          <a:blip r:embed="rId6"/>
          <a:stretch>
            <a:fillRect/>
          </a:stretch>
        </p:blipFill>
        <p:spPr>
          <a:xfrm>
            <a:off x="6823016" y="5278470"/>
            <a:ext cx="2138234" cy="1425489"/>
          </a:xfrm>
          <a:prstGeom prst="rect">
            <a:avLst/>
          </a:prstGeom>
        </p:spPr>
      </p:pic>
    </p:spTree>
    <p:extLst>
      <p:ext uri="{BB962C8B-B14F-4D97-AF65-F5344CB8AC3E}">
        <p14:creationId xmlns:p14="http://schemas.microsoft.com/office/powerpoint/2010/main" val="364266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845771" y="3591145"/>
            <a:ext cx="8566318" cy="834993"/>
          </a:xfrm>
        </p:spPr>
        <p:txBody>
          <a:bodyPr vert="horz" lIns="91440" tIns="45720" rIns="91440" bIns="45720" rtlCol="0">
            <a:normAutofit/>
          </a:bodyPr>
          <a:lstStyle/>
          <a:p>
            <a:pPr algn="ctr"/>
            <a:r>
              <a:rPr lang="en-US" sz="4400" dirty="0"/>
              <a:t>A Horticultural Jargon Buster</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845771" y="4731824"/>
            <a:ext cx="8566317" cy="1325857"/>
          </a:xfrm>
        </p:spPr>
        <p:txBody>
          <a:bodyPr vert="horz" lIns="91440" tIns="45720" rIns="91440" bIns="45720" rtlCol="0">
            <a:normAutofit lnSpcReduction="10000"/>
          </a:bodyPr>
          <a:lstStyle/>
          <a:p>
            <a:pPr algn="ctr">
              <a:lnSpc>
                <a:spcPct val="90000"/>
              </a:lnSpc>
            </a:pPr>
            <a:r>
              <a:rPr lang="en-US" sz="4000" dirty="0">
                <a:solidFill>
                  <a:schemeClr val="accent6">
                    <a:lumMod val="75000"/>
                  </a:schemeClr>
                </a:solidFill>
              </a:rPr>
              <a:t>Session 3 –Forms &amp; Types</a:t>
            </a:r>
          </a:p>
          <a:p>
            <a:pPr algn="ctr">
              <a:lnSpc>
                <a:spcPct val="90000"/>
              </a:lnSpc>
            </a:pPr>
            <a:endParaRPr lang="en-US" sz="700" dirty="0"/>
          </a:p>
          <a:p>
            <a:pPr algn="ctr">
              <a:lnSpc>
                <a:spcPct val="90000"/>
              </a:lnSpc>
            </a:pPr>
            <a:endParaRPr lang="en-US" sz="700" dirty="0"/>
          </a:p>
          <a:p>
            <a:pPr algn="ctr">
              <a:lnSpc>
                <a:spcPct val="90000"/>
              </a:lnSpc>
            </a:pPr>
            <a:r>
              <a:rPr lang="en-US" sz="1400" dirty="0"/>
              <a:t>www.palmstead.co.uk</a:t>
            </a:r>
          </a:p>
          <a:p>
            <a:pPr algn="ctr">
              <a:lnSpc>
                <a:spcPct val="90000"/>
              </a:lnSpc>
              <a:buFont typeface="Wingdings 3" charset="2"/>
              <a:buChar char=""/>
            </a:pPr>
            <a:endParaRPr lang="en-US" sz="7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2611020" y="197508"/>
            <a:ext cx="5035818" cy="1875842"/>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Tree>
    <p:extLst>
      <p:ext uri="{BB962C8B-B14F-4D97-AF65-F5344CB8AC3E}">
        <p14:creationId xmlns:p14="http://schemas.microsoft.com/office/powerpoint/2010/main" val="167973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Bulbs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0"/>
            <a:ext cx="7983460" cy="5149396"/>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sz="2800" dirty="0">
                <a:solidFill>
                  <a:schemeClr val="accent2"/>
                </a:solidFill>
              </a:rPr>
              <a:t>Bulbs</a:t>
            </a:r>
            <a:r>
              <a:rPr lang="en-GB" b="1" dirty="0">
                <a:solidFill>
                  <a:schemeClr val="accent6">
                    <a:lumMod val="75000"/>
                  </a:schemeClr>
                </a:solidFill>
              </a:rPr>
              <a:t>				</a:t>
            </a:r>
            <a:r>
              <a:rPr lang="en-GB" dirty="0">
                <a:solidFill>
                  <a:schemeClr val="accent6">
                    <a:lumMod val="75000"/>
                  </a:schemeClr>
                </a:solidFill>
              </a:rPr>
              <a:t>: supplied as a ‘bulbs’</a:t>
            </a:r>
          </a:p>
          <a:p>
            <a:pPr algn="l">
              <a:lnSpc>
                <a:spcPct val="90000"/>
              </a:lnSpc>
            </a:pPr>
            <a:endParaRPr lang="en-GB" dirty="0">
              <a:solidFill>
                <a:schemeClr val="accent6">
                  <a:lumMod val="75000"/>
                </a:schemeClr>
              </a:solidFill>
            </a:endParaRPr>
          </a:p>
          <a:p>
            <a:pPr marL="2571750" lvl="5" indent="-285750" algn="l">
              <a:lnSpc>
                <a:spcPct val="90000"/>
              </a:lnSpc>
              <a:buFont typeface="Wingdings" panose="05000000000000000000" pitchFamily="2" charset="2"/>
              <a:buChar char="Ø"/>
            </a:pPr>
            <a:r>
              <a:rPr lang="en-GB" sz="1800" dirty="0">
                <a:solidFill>
                  <a:schemeClr val="accent6">
                    <a:lumMod val="75000"/>
                  </a:schemeClr>
                </a:solidFill>
              </a:rPr>
              <a:t>Corms &amp; Tubers</a:t>
            </a:r>
          </a:p>
          <a:p>
            <a:pPr marL="2571750" lvl="5" indent="-285750" algn="l">
              <a:lnSpc>
                <a:spcPct val="90000"/>
              </a:lnSpc>
              <a:buFont typeface="Wingdings" panose="05000000000000000000" pitchFamily="2" charset="2"/>
              <a:buChar char="Ø"/>
            </a:pPr>
            <a:r>
              <a:rPr lang="en-GB" sz="1400" dirty="0">
                <a:solidFill>
                  <a:schemeClr val="accent2"/>
                </a:solidFill>
              </a:rPr>
              <a:t>Corm - a rounded underground storage organ consisting of a swollen stem base covered with scale leaves</a:t>
            </a:r>
          </a:p>
          <a:p>
            <a:pPr marL="2571750" lvl="5" indent="-285750" algn="l">
              <a:lnSpc>
                <a:spcPct val="90000"/>
              </a:lnSpc>
              <a:buFont typeface="Wingdings" panose="05000000000000000000" pitchFamily="2" charset="2"/>
              <a:buChar char="Ø"/>
            </a:pPr>
            <a:r>
              <a:rPr lang="en-GB" sz="1400" dirty="0">
                <a:solidFill>
                  <a:schemeClr val="accent2"/>
                </a:solidFill>
              </a:rPr>
              <a:t>Tuber – a thickened underground part of a stem or rhizome serving as a food reserve bearing buds from which new plants arise</a:t>
            </a:r>
          </a:p>
          <a:p>
            <a:pPr marL="2571750" lvl="5" indent="-285750" algn="l">
              <a:lnSpc>
                <a:spcPct val="90000"/>
              </a:lnSpc>
              <a:buFont typeface="Wingdings" panose="05000000000000000000" pitchFamily="2" charset="2"/>
              <a:buChar char="Ø"/>
            </a:pPr>
            <a:r>
              <a:rPr lang="en-GB" sz="1800" dirty="0">
                <a:solidFill>
                  <a:schemeClr val="accent6">
                    <a:lumMod val="75000"/>
                  </a:schemeClr>
                </a:solidFill>
              </a:rPr>
              <a:t>In the green</a:t>
            </a:r>
          </a:p>
          <a:p>
            <a:pPr marL="2571750" lvl="5" indent="-285750" algn="l">
              <a:lnSpc>
                <a:spcPct val="90000"/>
              </a:lnSpc>
              <a:buFont typeface="Wingdings" panose="05000000000000000000" pitchFamily="2" charset="2"/>
              <a:buChar char="Ø"/>
            </a:pPr>
            <a:r>
              <a:rPr lang="en-GB" sz="1800" dirty="0">
                <a:solidFill>
                  <a:schemeClr val="accent6">
                    <a:lumMod val="75000"/>
                  </a:schemeClr>
                </a:solidFill>
              </a:rPr>
              <a:t>Seasons </a:t>
            </a:r>
          </a:p>
          <a:p>
            <a:pPr marL="2571750" lvl="5" indent="-285750" algn="l">
              <a:lnSpc>
                <a:spcPct val="90000"/>
              </a:lnSpc>
              <a:buFont typeface="Wingdings" panose="05000000000000000000" pitchFamily="2" charset="2"/>
              <a:buChar char="Ø"/>
            </a:pPr>
            <a:r>
              <a:rPr lang="en-GB" sz="1800" dirty="0">
                <a:solidFill>
                  <a:schemeClr val="accent6">
                    <a:lumMod val="75000"/>
                  </a:schemeClr>
                </a:solidFill>
              </a:rPr>
              <a:t>Sizes – ‘Top Size’ some examples</a:t>
            </a:r>
          </a:p>
          <a:p>
            <a:pPr marL="3028950" lvl="6" indent="-285750" algn="l">
              <a:lnSpc>
                <a:spcPct val="90000"/>
              </a:lnSpc>
              <a:buFont typeface="Wingdings" panose="05000000000000000000" pitchFamily="2" charset="2"/>
              <a:buChar char="Ø"/>
            </a:pPr>
            <a:r>
              <a:rPr lang="en-GB" sz="1800" dirty="0">
                <a:solidFill>
                  <a:schemeClr val="accent6">
                    <a:lumMod val="75000"/>
                  </a:schemeClr>
                </a:solidFill>
              </a:rPr>
              <a:t>Crocus 10+</a:t>
            </a:r>
          </a:p>
          <a:p>
            <a:pPr marL="3028950" lvl="6" indent="-285750" algn="l">
              <a:lnSpc>
                <a:spcPct val="90000"/>
              </a:lnSpc>
              <a:buFont typeface="Wingdings" panose="05000000000000000000" pitchFamily="2" charset="2"/>
              <a:buChar char="Ø"/>
            </a:pPr>
            <a:r>
              <a:rPr lang="en-GB" sz="1800" dirty="0">
                <a:solidFill>
                  <a:schemeClr val="accent6">
                    <a:lumMod val="75000"/>
                  </a:schemeClr>
                </a:solidFill>
              </a:rPr>
              <a:t>Daffodils 16+ (excludes species types)</a:t>
            </a:r>
          </a:p>
          <a:p>
            <a:pPr marL="3028950" lvl="6" indent="-285750" algn="l">
              <a:lnSpc>
                <a:spcPct val="90000"/>
              </a:lnSpc>
              <a:buFont typeface="Wingdings" panose="05000000000000000000" pitchFamily="2" charset="2"/>
              <a:buChar char="Ø"/>
            </a:pPr>
            <a:r>
              <a:rPr lang="en-GB" sz="1800" dirty="0">
                <a:solidFill>
                  <a:schemeClr val="accent6">
                    <a:lumMod val="75000"/>
                  </a:schemeClr>
                </a:solidFill>
              </a:rPr>
              <a:t>Hyacinths 16+</a:t>
            </a:r>
          </a:p>
          <a:p>
            <a:pPr marL="3028950" lvl="6" indent="-285750" algn="l">
              <a:lnSpc>
                <a:spcPct val="90000"/>
              </a:lnSpc>
              <a:buFont typeface="Wingdings" panose="05000000000000000000" pitchFamily="2" charset="2"/>
              <a:buChar char="Ø"/>
            </a:pPr>
            <a:r>
              <a:rPr lang="en-GB" sz="1800" dirty="0">
                <a:solidFill>
                  <a:schemeClr val="accent6">
                    <a:lumMod val="75000"/>
                  </a:schemeClr>
                </a:solidFill>
              </a:rPr>
              <a:t>Tulips 12+ (excludes species types)</a:t>
            </a:r>
          </a:p>
        </p:txBody>
      </p:sp>
    </p:spTree>
    <p:extLst>
      <p:ext uri="{BB962C8B-B14F-4D97-AF65-F5344CB8AC3E}">
        <p14:creationId xmlns:p14="http://schemas.microsoft.com/office/powerpoint/2010/main" val="1167051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Containers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0"/>
            <a:ext cx="7983460" cy="514939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2571750" lvl="5" indent="-285750" algn="l">
              <a:lnSpc>
                <a:spcPct val="90000"/>
              </a:lnSpc>
              <a:buFont typeface="Wingdings" panose="05000000000000000000" pitchFamily="2" charset="2"/>
              <a:buChar char="Ø"/>
            </a:pPr>
            <a:endParaRPr lang="en-GB" sz="1800" dirty="0">
              <a:solidFill>
                <a:schemeClr val="accent6">
                  <a:lumMod val="75000"/>
                </a:schemeClr>
              </a:solidFill>
            </a:endParaRPr>
          </a:p>
          <a:p>
            <a:pPr algn="l">
              <a:lnSpc>
                <a:spcPct val="90000"/>
              </a:lnSpc>
              <a:spcBef>
                <a:spcPts val="0"/>
              </a:spcBef>
            </a:pPr>
            <a:r>
              <a:rPr lang="en-GB" sz="2800" dirty="0">
                <a:solidFill>
                  <a:schemeClr val="accent2"/>
                </a:solidFill>
              </a:rPr>
              <a:t>Containers	</a:t>
            </a:r>
            <a:r>
              <a:rPr lang="en-GB" dirty="0">
                <a:solidFill>
                  <a:schemeClr val="accent2"/>
                </a:solidFill>
              </a:rPr>
              <a:t>	</a:t>
            </a:r>
            <a:r>
              <a:rPr lang="en-GB" sz="1900" dirty="0">
                <a:solidFill>
                  <a:schemeClr val="accent6">
                    <a:lumMod val="75000"/>
                  </a:schemeClr>
                </a:solidFill>
              </a:rPr>
              <a:t>: plants that have formed a robust root system 						where the compost, under light pressure, holds its 					form</a:t>
            </a:r>
            <a:r>
              <a:rPr lang="en-GB" sz="1900" dirty="0">
                <a:solidFill>
                  <a:schemeClr val="accent2"/>
                </a:solidFill>
              </a:rPr>
              <a:t>	</a:t>
            </a:r>
          </a:p>
          <a:p>
            <a:pPr algn="l">
              <a:lnSpc>
                <a:spcPct val="90000"/>
              </a:lnSpc>
            </a:pPr>
            <a:r>
              <a:rPr lang="en-GB" sz="1900" dirty="0">
                <a:solidFill>
                  <a:schemeClr val="accent2"/>
                </a:solidFill>
              </a:rPr>
              <a:t>					- Containerised </a:t>
            </a:r>
            <a:r>
              <a:rPr lang="en-GB" sz="1900" dirty="0">
                <a:solidFill>
                  <a:schemeClr val="accent6">
                    <a:lumMod val="75000"/>
                  </a:schemeClr>
                </a:solidFill>
              </a:rPr>
              <a:t>: typically </a:t>
            </a:r>
            <a:r>
              <a:rPr lang="en-GB" sz="1900" dirty="0" err="1">
                <a:solidFill>
                  <a:schemeClr val="accent6">
                    <a:lumMod val="75000"/>
                  </a:schemeClr>
                </a:solidFill>
              </a:rPr>
              <a:t>rootballed</a:t>
            </a:r>
            <a:r>
              <a:rPr lang="en-GB" sz="1900" dirty="0">
                <a:solidFill>
                  <a:schemeClr val="accent6">
                    <a:lumMod val="75000"/>
                  </a:schemeClr>
                </a:solidFill>
              </a:rPr>
              <a:t> plants in 						containers that, if handled with care, can be 							planted throughout the year</a:t>
            </a:r>
          </a:p>
          <a:p>
            <a:pPr algn="l">
              <a:lnSpc>
                <a:spcPct val="90000"/>
              </a:lnSpc>
            </a:pPr>
            <a:r>
              <a:rPr lang="en-GB" sz="1900" dirty="0">
                <a:solidFill>
                  <a:schemeClr val="accent6">
                    <a:lumMod val="75000"/>
                  </a:schemeClr>
                </a:solidFill>
              </a:rPr>
              <a:t>					</a:t>
            </a:r>
            <a:r>
              <a:rPr lang="en-GB" sz="1900" dirty="0">
                <a:solidFill>
                  <a:schemeClr val="accent2"/>
                </a:solidFill>
              </a:rPr>
              <a:t>- Lightly rooted </a:t>
            </a:r>
            <a:r>
              <a:rPr lang="en-GB" sz="1900" dirty="0">
                <a:solidFill>
                  <a:schemeClr val="accent6">
                    <a:lumMod val="75000"/>
                  </a:schemeClr>
                </a:solidFill>
              </a:rPr>
              <a:t>: generally applied to plants that 						have good top growth but a light root system that, 					if handled with care, can be planted </a:t>
            </a:r>
          </a:p>
          <a:p>
            <a:pPr algn="l">
              <a:lnSpc>
                <a:spcPct val="90000"/>
              </a:lnSpc>
            </a:pPr>
            <a:r>
              <a:rPr lang="en-GB" sz="1900" dirty="0">
                <a:solidFill>
                  <a:schemeClr val="accent6">
                    <a:lumMod val="75000"/>
                  </a:schemeClr>
                </a:solidFill>
              </a:rPr>
              <a:t>					</a:t>
            </a:r>
            <a:r>
              <a:rPr lang="en-GB" sz="1900" dirty="0">
                <a:solidFill>
                  <a:schemeClr val="accent2"/>
                </a:solidFill>
              </a:rPr>
              <a:t>- Trimmed </a:t>
            </a:r>
            <a:r>
              <a:rPr lang="en-GB" sz="1900" dirty="0">
                <a:solidFill>
                  <a:schemeClr val="accent6">
                    <a:lumMod val="75000"/>
                  </a:schemeClr>
                </a:solidFill>
              </a:rPr>
              <a:t>: a term applied to plants that have 						been trimmed in the container and are in the 							process for re-flushing</a:t>
            </a:r>
            <a:endParaRPr lang="en-US" sz="1900" dirty="0">
              <a:solidFill>
                <a:schemeClr val="accent6">
                  <a:lumMod val="75000"/>
                </a:schemeClr>
              </a:solidFill>
            </a:endParaRPr>
          </a:p>
        </p:txBody>
      </p:sp>
    </p:spTree>
    <p:extLst>
      <p:ext uri="{BB962C8B-B14F-4D97-AF65-F5344CB8AC3E}">
        <p14:creationId xmlns:p14="http://schemas.microsoft.com/office/powerpoint/2010/main" val="106522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Containers - size guide</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0"/>
            <a:ext cx="7983460" cy="514939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2571750" lvl="5" indent="-285750" algn="l">
              <a:lnSpc>
                <a:spcPct val="90000"/>
              </a:lnSpc>
              <a:buFont typeface="Wingdings" panose="05000000000000000000" pitchFamily="2" charset="2"/>
              <a:buChar char="Ø"/>
            </a:pPr>
            <a:endParaRPr lang="en-GB" sz="1800" dirty="0">
              <a:solidFill>
                <a:schemeClr val="accent6">
                  <a:lumMod val="75000"/>
                </a:schemeClr>
              </a:solidFill>
            </a:endParaRPr>
          </a:p>
        </p:txBody>
      </p:sp>
      <p:pic>
        <p:nvPicPr>
          <p:cNvPr id="8" name="Picture 7">
            <a:extLst>
              <a:ext uri="{FF2B5EF4-FFF2-40B4-BE49-F238E27FC236}">
                <a16:creationId xmlns:a16="http://schemas.microsoft.com/office/drawing/2014/main" id="{90D99ACC-521A-46B1-BB7A-5BB7E0D54CA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62216" y="1349988"/>
            <a:ext cx="3607435" cy="4982210"/>
          </a:xfrm>
          <a:prstGeom prst="rect">
            <a:avLst/>
          </a:prstGeom>
          <a:noFill/>
          <a:ln>
            <a:noFill/>
          </a:ln>
        </p:spPr>
      </p:pic>
      <p:pic>
        <p:nvPicPr>
          <p:cNvPr id="11" name="Picture 10">
            <a:extLst>
              <a:ext uri="{FF2B5EF4-FFF2-40B4-BE49-F238E27FC236}">
                <a16:creationId xmlns:a16="http://schemas.microsoft.com/office/drawing/2014/main" id="{1547AD6E-E09A-4AFF-84F3-03E5DE5F2F67}"/>
              </a:ext>
            </a:extLst>
          </p:cNvPr>
          <p:cNvPicPr/>
          <p:nvPr/>
        </p:nvPicPr>
        <p:blipFill rotWithShape="1">
          <a:blip r:embed="rId5">
            <a:extLst>
              <a:ext uri="{28A0092B-C50C-407E-A947-70E740481C1C}">
                <a14:useLocalDpi xmlns:a14="http://schemas.microsoft.com/office/drawing/2010/main" val="0"/>
              </a:ext>
            </a:extLst>
          </a:blip>
          <a:srcRect b="12765"/>
          <a:stretch/>
        </p:blipFill>
        <p:spPr bwMode="auto">
          <a:xfrm>
            <a:off x="5525284" y="1341558"/>
            <a:ext cx="3801745" cy="2334874"/>
          </a:xfrm>
          <a:prstGeom prst="rect">
            <a:avLst/>
          </a:prstGeom>
          <a:noFill/>
          <a:ln>
            <a:noFill/>
          </a:ln>
        </p:spPr>
      </p:pic>
      <p:pic>
        <p:nvPicPr>
          <p:cNvPr id="13" name="Picture 12">
            <a:extLst>
              <a:ext uri="{FF2B5EF4-FFF2-40B4-BE49-F238E27FC236}">
                <a16:creationId xmlns:a16="http://schemas.microsoft.com/office/drawing/2014/main" id="{4DBBE74B-552A-4368-A102-BD2EF8EF8F68}"/>
              </a:ext>
            </a:extLst>
          </p:cNvPr>
          <p:cNvPicPr/>
          <p:nvPr/>
        </p:nvPicPr>
        <p:blipFill rotWithShape="1">
          <a:blip r:embed="rId6">
            <a:extLst>
              <a:ext uri="{28A0092B-C50C-407E-A947-70E740481C1C}">
                <a14:useLocalDpi xmlns:a14="http://schemas.microsoft.com/office/drawing/2010/main" val="0"/>
              </a:ext>
            </a:extLst>
          </a:blip>
          <a:srcRect t="33622"/>
          <a:stretch/>
        </p:blipFill>
        <p:spPr bwMode="auto">
          <a:xfrm>
            <a:off x="5533525" y="3669185"/>
            <a:ext cx="3840480" cy="834993"/>
          </a:xfrm>
          <a:prstGeom prst="rect">
            <a:avLst/>
          </a:prstGeom>
          <a:noFill/>
          <a:ln>
            <a:noFill/>
          </a:ln>
        </p:spPr>
      </p:pic>
      <p:pic>
        <p:nvPicPr>
          <p:cNvPr id="14" name="Picture 13">
            <a:extLst>
              <a:ext uri="{FF2B5EF4-FFF2-40B4-BE49-F238E27FC236}">
                <a16:creationId xmlns:a16="http://schemas.microsoft.com/office/drawing/2014/main" id="{A5B1F0B2-6E79-47D7-8DFF-BEA1C6590C4D}"/>
              </a:ext>
            </a:extLst>
          </p:cNvPr>
          <p:cNvPicPr/>
          <p:nvPr/>
        </p:nvPicPr>
        <p:blipFill rotWithShape="1">
          <a:blip r:embed="rId7">
            <a:extLst>
              <a:ext uri="{28A0092B-C50C-407E-A947-70E740481C1C}">
                <a14:useLocalDpi xmlns:a14="http://schemas.microsoft.com/office/drawing/2010/main" val="0"/>
              </a:ext>
            </a:extLst>
          </a:blip>
          <a:srcRect b="21214"/>
          <a:stretch/>
        </p:blipFill>
        <p:spPr bwMode="auto">
          <a:xfrm>
            <a:off x="5572260" y="5089514"/>
            <a:ext cx="3801745" cy="1178679"/>
          </a:xfrm>
          <a:prstGeom prst="rect">
            <a:avLst/>
          </a:prstGeom>
          <a:noFill/>
          <a:ln>
            <a:noFill/>
          </a:ln>
        </p:spPr>
      </p:pic>
      <p:sp>
        <p:nvSpPr>
          <p:cNvPr id="3" name="Rectangle 2">
            <a:extLst>
              <a:ext uri="{FF2B5EF4-FFF2-40B4-BE49-F238E27FC236}">
                <a16:creationId xmlns:a16="http://schemas.microsoft.com/office/drawing/2014/main" id="{66B2791D-17AC-48D8-A060-65336DDC7A90}"/>
              </a:ext>
            </a:extLst>
          </p:cNvPr>
          <p:cNvSpPr/>
          <p:nvPr/>
        </p:nvSpPr>
        <p:spPr>
          <a:xfrm>
            <a:off x="5533525" y="4831343"/>
            <a:ext cx="3840480" cy="258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Deep (Climber Pots)</a:t>
            </a:r>
          </a:p>
        </p:txBody>
      </p:sp>
      <p:sp>
        <p:nvSpPr>
          <p:cNvPr id="15" name="Rectangle 14">
            <a:extLst>
              <a:ext uri="{FF2B5EF4-FFF2-40B4-BE49-F238E27FC236}">
                <a16:creationId xmlns:a16="http://schemas.microsoft.com/office/drawing/2014/main" id="{08DFC4AC-420A-4FD3-94EB-58595F94E305}"/>
              </a:ext>
            </a:extLst>
          </p:cNvPr>
          <p:cNvSpPr/>
          <p:nvPr/>
        </p:nvSpPr>
        <p:spPr>
          <a:xfrm>
            <a:off x="5572260" y="1218255"/>
            <a:ext cx="3840480" cy="258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Standard Range</a:t>
            </a:r>
          </a:p>
        </p:txBody>
      </p:sp>
      <p:sp>
        <p:nvSpPr>
          <p:cNvPr id="16" name="Rectangle 15">
            <a:extLst>
              <a:ext uri="{FF2B5EF4-FFF2-40B4-BE49-F238E27FC236}">
                <a16:creationId xmlns:a16="http://schemas.microsoft.com/office/drawing/2014/main" id="{C4724F2F-ABDB-4E8F-9B71-04825C230A75}"/>
              </a:ext>
            </a:extLst>
          </p:cNvPr>
          <p:cNvSpPr/>
          <p:nvPr/>
        </p:nvSpPr>
        <p:spPr>
          <a:xfrm>
            <a:off x="1399925" y="1210144"/>
            <a:ext cx="3840480" cy="258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Standard Range  - House &amp; Grower Range</a:t>
            </a:r>
          </a:p>
        </p:txBody>
      </p:sp>
    </p:spTree>
    <p:extLst>
      <p:ext uri="{BB962C8B-B14F-4D97-AF65-F5344CB8AC3E}">
        <p14:creationId xmlns:p14="http://schemas.microsoft.com/office/powerpoint/2010/main" val="215971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OG &amp; BR Hedging</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0"/>
            <a:ext cx="7983460" cy="514939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2571750" lvl="5" indent="-285750" algn="l">
              <a:lnSpc>
                <a:spcPct val="90000"/>
              </a:lnSpc>
              <a:buFont typeface="Wingdings" panose="05000000000000000000" pitchFamily="2" charset="2"/>
              <a:buChar char="Ø"/>
            </a:pPr>
            <a:endParaRPr lang="en-GB" sz="1800" dirty="0">
              <a:solidFill>
                <a:schemeClr val="accent6">
                  <a:lumMod val="75000"/>
                </a:schemeClr>
              </a:solidFill>
            </a:endParaRPr>
          </a:p>
          <a:p>
            <a:pPr algn="l">
              <a:lnSpc>
                <a:spcPct val="90000"/>
              </a:lnSpc>
              <a:spcBef>
                <a:spcPts val="0"/>
              </a:spcBef>
            </a:pPr>
            <a:r>
              <a:rPr lang="en-GB" sz="2800" dirty="0">
                <a:solidFill>
                  <a:schemeClr val="accent2"/>
                </a:solidFill>
              </a:rPr>
              <a:t>Open Ground &amp; Bare Root	</a:t>
            </a:r>
            <a:r>
              <a:rPr lang="en-GB" dirty="0">
                <a:solidFill>
                  <a:schemeClr val="accent2"/>
                </a:solidFill>
              </a:rPr>
              <a:t>	</a:t>
            </a:r>
          </a:p>
          <a:p>
            <a:pPr algn="l">
              <a:lnSpc>
                <a:spcPct val="90000"/>
              </a:lnSpc>
              <a:spcBef>
                <a:spcPts val="0"/>
              </a:spcBef>
            </a:pPr>
            <a:r>
              <a:rPr lang="en-GB" sz="1900" dirty="0">
                <a:solidFill>
                  <a:schemeClr val="accent2"/>
                </a:solidFill>
              </a:rPr>
              <a:t>	</a:t>
            </a:r>
            <a:r>
              <a:rPr lang="en-GB" dirty="0">
                <a:solidFill>
                  <a:schemeClr val="accent2"/>
                </a:solidFill>
              </a:rPr>
              <a:t>				</a:t>
            </a:r>
            <a:r>
              <a:rPr lang="en-GB" dirty="0">
                <a:solidFill>
                  <a:schemeClr val="accent6">
                    <a:lumMod val="75000"/>
                  </a:schemeClr>
                </a:solidFill>
              </a:rPr>
              <a:t>: Lifted from the ground and supplied with no soil on 					the root system, season limited – November to March</a:t>
            </a:r>
          </a:p>
          <a:p>
            <a:pPr algn="l">
              <a:lnSpc>
                <a:spcPct val="90000"/>
              </a:lnSpc>
              <a:spcBef>
                <a:spcPts val="0"/>
              </a:spcBef>
            </a:pPr>
            <a:endParaRPr lang="en-GB" dirty="0">
              <a:solidFill>
                <a:schemeClr val="accent6">
                  <a:lumMod val="75000"/>
                </a:schemeClr>
              </a:solidFill>
            </a:endParaRPr>
          </a:p>
          <a:p>
            <a:pPr algn="l">
              <a:lnSpc>
                <a:spcPct val="90000"/>
              </a:lnSpc>
              <a:spcBef>
                <a:spcPts val="0"/>
              </a:spcBef>
            </a:pPr>
            <a:endParaRPr lang="en-US" dirty="0">
              <a:solidFill>
                <a:schemeClr val="accent6">
                  <a:lumMod val="75000"/>
                </a:schemeClr>
              </a:solidFill>
            </a:endParaRPr>
          </a:p>
        </p:txBody>
      </p:sp>
      <p:graphicFrame>
        <p:nvGraphicFramePr>
          <p:cNvPr id="3" name="Table 2">
            <a:extLst>
              <a:ext uri="{FF2B5EF4-FFF2-40B4-BE49-F238E27FC236}">
                <a16:creationId xmlns:a16="http://schemas.microsoft.com/office/drawing/2014/main" id="{F1B5B7D7-5128-4338-BAE2-19BBD6A38AEC}"/>
              </a:ext>
            </a:extLst>
          </p:cNvPr>
          <p:cNvGraphicFramePr>
            <a:graphicFrameLocks noGrp="1"/>
          </p:cNvGraphicFramePr>
          <p:nvPr>
            <p:extLst>
              <p:ext uri="{D42A27DB-BD31-4B8C-83A1-F6EECF244321}">
                <p14:modId xmlns:p14="http://schemas.microsoft.com/office/powerpoint/2010/main" val="1925187436"/>
              </p:ext>
            </p:extLst>
          </p:nvPr>
        </p:nvGraphicFramePr>
        <p:xfrm>
          <a:off x="1280905" y="2556663"/>
          <a:ext cx="7691586" cy="3834376"/>
        </p:xfrm>
        <a:graphic>
          <a:graphicData uri="http://schemas.openxmlformats.org/drawingml/2006/table">
            <a:tbl>
              <a:tblPr firstCol="1" bandRow="1">
                <a:tableStyleId>{5C22544A-7EE6-4342-B048-85BDC9FD1C3A}</a:tableStyleId>
              </a:tblPr>
              <a:tblGrid>
                <a:gridCol w="846159">
                  <a:extLst>
                    <a:ext uri="{9D8B030D-6E8A-4147-A177-3AD203B41FA5}">
                      <a16:colId xmlns:a16="http://schemas.microsoft.com/office/drawing/2014/main" val="1045327322"/>
                    </a:ext>
                  </a:extLst>
                </a:gridCol>
                <a:gridCol w="6845427">
                  <a:extLst>
                    <a:ext uri="{9D8B030D-6E8A-4147-A177-3AD203B41FA5}">
                      <a16:colId xmlns:a16="http://schemas.microsoft.com/office/drawing/2014/main" val="3148619165"/>
                    </a:ext>
                  </a:extLst>
                </a:gridCol>
              </a:tblGrid>
              <a:tr h="524467">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rPr>
                        <a:t>(1+1)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4569" marR="94569" marT="75655" marB="75655"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latin typeface="+mn-lt"/>
                        </a:rPr>
                        <a:t>Starting in the seed beds and then lined out for 1 year (plant is 2 years old)</a:t>
                      </a:r>
                    </a:p>
                  </a:txBody>
                  <a:tcPr marL="94569" marR="94569" marT="75655" marB="75655" anchor="ctr"/>
                </a:tc>
                <a:extLst>
                  <a:ext uri="{0D108BD9-81ED-4DB2-BD59-A6C34878D82A}">
                    <a16:rowId xmlns:a16="http://schemas.microsoft.com/office/drawing/2014/main" val="1669024389"/>
                  </a:ext>
                </a:extLst>
              </a:tr>
              <a:tr h="567413">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rPr>
                        <a:t>(1u1)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4569" marR="94569" marT="75655" marB="75655"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latin typeface="+mn-lt"/>
                          <a:ea typeface="Calibri" panose="020F0502020204030204" pitchFamily="34" charset="0"/>
                          <a:cs typeface="Times New Roman" panose="02020603050405020304" pitchFamily="18" charset="0"/>
                        </a:rPr>
                        <a:t>Starting in the seed beds and lined out, the plant is undercut resulting in a heavier root system and straight plant (plant is 2 years old)</a:t>
                      </a:r>
                    </a:p>
                  </a:txBody>
                  <a:tcPr marL="94569" marR="94569" marT="75655" marB="75655" anchor="ctr"/>
                </a:tc>
                <a:extLst>
                  <a:ext uri="{0D108BD9-81ED-4DB2-BD59-A6C34878D82A}">
                    <a16:rowId xmlns:a16="http://schemas.microsoft.com/office/drawing/2014/main" val="654478637"/>
                  </a:ext>
                </a:extLst>
              </a:tr>
              <a:tr h="567413">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rPr>
                        <a:t>(1+2)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4569" marR="94569" marT="75655" marB="75655"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latin typeface="+mn-lt"/>
                        </a:rPr>
                        <a:t>Starting in the seed beds and then lined out for 2 year making a heavier plant (plant is 3 years old)</a:t>
                      </a:r>
                      <a:endParaRPr lang="en-GB" sz="1100" dirty="0">
                        <a:effectLst/>
                        <a:latin typeface="+mn-lt"/>
                        <a:ea typeface="Calibri" panose="020F0502020204030204" pitchFamily="34" charset="0"/>
                        <a:cs typeface="Times New Roman" panose="02020603050405020304" pitchFamily="18" charset="0"/>
                      </a:endParaRPr>
                    </a:p>
                  </a:txBody>
                  <a:tcPr marL="94569" marR="94569" marT="75655" marB="75655" anchor="ctr"/>
                </a:tc>
                <a:extLst>
                  <a:ext uri="{0D108BD9-81ED-4DB2-BD59-A6C34878D82A}">
                    <a16:rowId xmlns:a16="http://schemas.microsoft.com/office/drawing/2014/main" val="1670833424"/>
                  </a:ext>
                </a:extLst>
              </a:tr>
              <a:tr h="567413">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rPr>
                        <a:t>(2+1)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4569" marR="94569" marT="75655" marB="75655"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latin typeface="+mn-lt"/>
                        </a:rPr>
                        <a:t>A 2 year old plant lined out for a further year making for a heavier plant (plant is 3 years old)</a:t>
                      </a:r>
                      <a:endParaRPr lang="en-GB" sz="1100" dirty="0">
                        <a:effectLst/>
                        <a:latin typeface="+mn-lt"/>
                        <a:ea typeface="Calibri" panose="020F0502020204030204" pitchFamily="34" charset="0"/>
                        <a:cs typeface="Times New Roman" panose="02020603050405020304" pitchFamily="18" charset="0"/>
                      </a:endParaRPr>
                    </a:p>
                  </a:txBody>
                  <a:tcPr marL="94569" marR="94569" marT="75655" marB="75655" anchor="ctr"/>
                </a:tc>
                <a:extLst>
                  <a:ext uri="{0D108BD9-81ED-4DB2-BD59-A6C34878D82A}">
                    <a16:rowId xmlns:a16="http://schemas.microsoft.com/office/drawing/2014/main" val="523369301"/>
                  </a:ext>
                </a:extLst>
              </a:tr>
              <a:tr h="567413">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rPr>
                        <a:t>(1+3)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4569" marR="94569" marT="75655" marB="75655"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latin typeface="+mn-lt"/>
                        </a:rPr>
                        <a:t>A 1 year old seedling grown in seed beds and then lined out for 3 years producing a heavier plant (plant is 4 years old)</a:t>
                      </a:r>
                      <a:endParaRPr lang="en-GB" sz="1100" dirty="0">
                        <a:effectLst/>
                        <a:latin typeface="+mn-lt"/>
                        <a:ea typeface="Calibri" panose="020F0502020204030204" pitchFamily="34" charset="0"/>
                        <a:cs typeface="Times New Roman" panose="02020603050405020304" pitchFamily="18" charset="0"/>
                      </a:endParaRPr>
                    </a:p>
                  </a:txBody>
                  <a:tcPr marL="94569" marR="94569" marT="75655" marB="75655" anchor="ctr"/>
                </a:tc>
                <a:extLst>
                  <a:ext uri="{0D108BD9-81ED-4DB2-BD59-A6C34878D82A}">
                    <a16:rowId xmlns:a16="http://schemas.microsoft.com/office/drawing/2014/main" val="2183216305"/>
                  </a:ext>
                </a:extLst>
              </a:tr>
              <a:tr h="567413">
                <a:tc>
                  <a:txBody>
                    <a:bodyPr/>
                    <a:lstStyle/>
                    <a:p>
                      <a:pPr>
                        <a:lnSpc>
                          <a:spcPct val="107000"/>
                        </a:lnSpc>
                        <a:spcAft>
                          <a:spcPts val="800"/>
                        </a:spcAft>
                      </a:pPr>
                      <a:r>
                        <a:rPr lang="en-GB" sz="1100" dirty="0">
                          <a:effectLst/>
                        </a:rPr>
                        <a:t>(2+2)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4569" marR="94569" marT="75655" marB="75655"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latin typeface="+mn-lt"/>
                        </a:rPr>
                        <a:t>A 2 year old plant lined out for a 2 further years, giving a stockier, bushier plant (plant is 4 years old)</a:t>
                      </a:r>
                    </a:p>
                  </a:txBody>
                  <a:tcPr marL="94569" marR="94569" marT="75655" marB="75655" anchor="ctr"/>
                </a:tc>
                <a:extLst>
                  <a:ext uri="{0D108BD9-81ED-4DB2-BD59-A6C34878D82A}">
                    <a16:rowId xmlns:a16="http://schemas.microsoft.com/office/drawing/2014/main" val="1286620322"/>
                  </a:ext>
                </a:extLst>
              </a:tr>
              <a:tr h="472844">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rPr>
                        <a:t>(C+2)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4569" marR="94569" marT="75655" marB="75655" anchor="ct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GB" sz="1100" dirty="0">
                          <a:effectLst/>
                          <a:latin typeface="+mn-lt"/>
                        </a:rPr>
                        <a:t>A plant grown in the ground for 2 years from a container/plug/root trainer</a:t>
                      </a:r>
                      <a:endParaRPr lang="en-GB" sz="1100" dirty="0">
                        <a:effectLst/>
                        <a:latin typeface="+mn-lt"/>
                        <a:ea typeface="Calibri" panose="020F0502020204030204" pitchFamily="34" charset="0"/>
                        <a:cs typeface="Times New Roman" panose="02020603050405020304" pitchFamily="18" charset="0"/>
                      </a:endParaRPr>
                    </a:p>
                  </a:txBody>
                  <a:tcPr marL="94569" marR="94569" marT="75655" marB="75655" anchor="ctr"/>
                </a:tc>
                <a:extLst>
                  <a:ext uri="{0D108BD9-81ED-4DB2-BD59-A6C34878D82A}">
                    <a16:rowId xmlns:a16="http://schemas.microsoft.com/office/drawing/2014/main" val="2957562423"/>
                  </a:ext>
                </a:extLst>
              </a:tr>
            </a:tbl>
          </a:graphicData>
        </a:graphic>
      </p:graphicFrame>
    </p:spTree>
    <p:extLst>
      <p:ext uri="{BB962C8B-B14F-4D97-AF65-F5344CB8AC3E}">
        <p14:creationId xmlns:p14="http://schemas.microsoft.com/office/powerpoint/2010/main" val="17309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dirty="0"/>
              <a:t>What's in a name?</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168952" y="1414130"/>
            <a:ext cx="8243136" cy="5305647"/>
          </a:xfrm>
        </p:spPr>
        <p:txBody>
          <a:bodyPr vert="horz" lIns="91440" tIns="45720" rIns="91440" bIns="45720" rtlCol="0">
            <a:normAutofit fontScale="92500"/>
          </a:bodyPr>
          <a:lstStyle/>
          <a:p>
            <a:pPr algn="l">
              <a:lnSpc>
                <a:spcPct val="90000"/>
              </a:lnSpc>
            </a:pPr>
            <a:r>
              <a:rPr lang="en-US" sz="3200" dirty="0">
                <a:solidFill>
                  <a:schemeClr val="accent1"/>
                </a:solidFill>
              </a:rPr>
              <a:t>Latin / Scientific names </a:t>
            </a:r>
          </a:p>
          <a:p>
            <a:pPr algn="l">
              <a:lnSpc>
                <a:spcPct val="90000"/>
              </a:lnSpc>
            </a:pPr>
            <a:r>
              <a:rPr lang="en-US" sz="2400" dirty="0">
                <a:solidFill>
                  <a:schemeClr val="accent1"/>
                </a:solidFill>
              </a:rPr>
              <a:t>Are they our greatest challenge with jargon?</a:t>
            </a:r>
          </a:p>
          <a:p>
            <a:pPr algn="ctr">
              <a:lnSpc>
                <a:spcPct val="90000"/>
              </a:lnSpc>
            </a:pPr>
            <a:endParaRPr lang="en-US" sz="3200" dirty="0">
              <a:solidFill>
                <a:schemeClr val="accent1"/>
              </a:solidFill>
            </a:endParaRPr>
          </a:p>
          <a:p>
            <a:pPr algn="l"/>
            <a:r>
              <a:rPr lang="en-US" b="1" dirty="0">
                <a:solidFill>
                  <a:schemeClr val="accent6">
                    <a:lumMod val="75000"/>
                  </a:schemeClr>
                </a:solidFill>
              </a:rPr>
              <a:t>Latin / </a:t>
            </a:r>
            <a:r>
              <a:rPr lang="en-GB" b="1" dirty="0">
                <a:solidFill>
                  <a:schemeClr val="accent6">
                    <a:lumMod val="75000"/>
                  </a:schemeClr>
                </a:solidFill>
              </a:rPr>
              <a:t>Scientific Name</a:t>
            </a:r>
            <a:endParaRPr lang="en-GB" dirty="0">
              <a:solidFill>
                <a:schemeClr val="accent6">
                  <a:lumMod val="75000"/>
                </a:schemeClr>
              </a:solidFill>
            </a:endParaRPr>
          </a:p>
          <a:p>
            <a:pPr algn="l"/>
            <a:r>
              <a:rPr lang="en-GB" i="1" dirty="0" err="1">
                <a:solidFill>
                  <a:schemeClr val="accent6">
                    <a:lumMod val="75000"/>
                  </a:schemeClr>
                </a:solidFill>
              </a:rPr>
              <a:t>Crataegus</a:t>
            </a:r>
            <a:r>
              <a:rPr lang="en-GB" i="1" dirty="0">
                <a:solidFill>
                  <a:schemeClr val="accent6">
                    <a:lumMod val="75000"/>
                  </a:schemeClr>
                </a:solidFill>
              </a:rPr>
              <a:t> </a:t>
            </a:r>
            <a:r>
              <a:rPr lang="en-GB" i="1" dirty="0" err="1">
                <a:solidFill>
                  <a:schemeClr val="accent6">
                    <a:lumMod val="75000"/>
                  </a:schemeClr>
                </a:solidFill>
              </a:rPr>
              <a:t>monogyna</a:t>
            </a:r>
            <a:endParaRPr lang="en-GB" i="1" dirty="0">
              <a:solidFill>
                <a:schemeClr val="accent6">
                  <a:lumMod val="75000"/>
                </a:schemeClr>
              </a:solidFill>
            </a:endParaRPr>
          </a:p>
          <a:p>
            <a:pPr algn="l"/>
            <a:endParaRPr lang="en-GB" dirty="0">
              <a:solidFill>
                <a:schemeClr val="accent6">
                  <a:lumMod val="75000"/>
                </a:schemeClr>
              </a:solidFill>
            </a:endParaRPr>
          </a:p>
          <a:p>
            <a:pPr algn="l"/>
            <a:r>
              <a:rPr lang="en-GB" b="1" dirty="0">
                <a:solidFill>
                  <a:schemeClr val="accent6">
                    <a:lumMod val="75000"/>
                  </a:schemeClr>
                </a:solidFill>
              </a:rPr>
              <a:t>Common Names</a:t>
            </a:r>
            <a:endParaRPr lang="en-GB" dirty="0">
              <a:solidFill>
                <a:schemeClr val="accent6">
                  <a:lumMod val="75000"/>
                </a:schemeClr>
              </a:solidFill>
            </a:endParaRPr>
          </a:p>
          <a:p>
            <a:pPr algn="l"/>
            <a:r>
              <a:rPr lang="en-GB" dirty="0">
                <a:solidFill>
                  <a:schemeClr val="accent6">
                    <a:lumMod val="75000"/>
                  </a:schemeClr>
                </a:solidFill>
              </a:rPr>
              <a:t>English hawthorn, hawthorn, may, may thorn, Neapolitan </a:t>
            </a:r>
            <a:r>
              <a:rPr lang="en-GB" dirty="0" err="1">
                <a:solidFill>
                  <a:schemeClr val="accent6">
                    <a:lumMod val="75000"/>
                  </a:schemeClr>
                </a:solidFill>
              </a:rPr>
              <a:t>medlar</a:t>
            </a:r>
            <a:r>
              <a:rPr lang="en-GB" dirty="0">
                <a:solidFill>
                  <a:schemeClr val="accent6">
                    <a:lumMod val="75000"/>
                  </a:schemeClr>
                </a:solidFill>
              </a:rPr>
              <a:t>, </a:t>
            </a:r>
            <a:r>
              <a:rPr lang="en-GB" dirty="0" err="1">
                <a:solidFill>
                  <a:schemeClr val="accent6">
                    <a:lumMod val="75000"/>
                  </a:schemeClr>
                </a:solidFill>
              </a:rPr>
              <a:t>oneseed</a:t>
            </a:r>
            <a:r>
              <a:rPr lang="en-GB" dirty="0">
                <a:solidFill>
                  <a:schemeClr val="accent6">
                    <a:lumMod val="75000"/>
                  </a:schemeClr>
                </a:solidFill>
              </a:rPr>
              <a:t> hawthorn, one-seeded hawthorn, </a:t>
            </a:r>
            <a:r>
              <a:rPr lang="en-GB" dirty="0" err="1">
                <a:solidFill>
                  <a:schemeClr val="accent6">
                    <a:lumMod val="75000"/>
                  </a:schemeClr>
                </a:solidFill>
              </a:rPr>
              <a:t>quickthorn</a:t>
            </a:r>
            <a:r>
              <a:rPr lang="en-GB" dirty="0">
                <a:solidFill>
                  <a:schemeClr val="accent6">
                    <a:lumMod val="75000"/>
                  </a:schemeClr>
                </a:solidFill>
              </a:rPr>
              <a:t>, red hawthorn, single seeded hawthorn, single seed hawthorn, single-seed hawthorn, thorn-apple, whitethorn</a:t>
            </a:r>
          </a:p>
          <a:p>
            <a:pPr algn="l"/>
            <a:endParaRPr lang="en-GB" dirty="0">
              <a:solidFill>
                <a:schemeClr val="accent6">
                  <a:lumMod val="75000"/>
                </a:schemeClr>
              </a:solidFill>
            </a:endParaRPr>
          </a:p>
          <a:p>
            <a:pPr algn="l"/>
            <a:r>
              <a:rPr lang="en-GB" sz="2400" dirty="0">
                <a:solidFill>
                  <a:schemeClr val="accent1"/>
                </a:solidFill>
              </a:rPr>
              <a:t>Latin is the universal language we all work in</a:t>
            </a:r>
          </a:p>
          <a:p>
            <a:pPr algn="ctr">
              <a:lnSpc>
                <a:spcPct val="90000"/>
              </a:lnSpc>
            </a:pPr>
            <a:r>
              <a:rPr lang="en-US" sz="3200" dirty="0">
                <a:solidFill>
                  <a:srgbClr val="92D050"/>
                </a:solidFill>
              </a:rPr>
              <a:t> </a:t>
            </a:r>
          </a:p>
          <a:p>
            <a:pPr algn="ctr">
              <a:lnSpc>
                <a:spcPct val="90000"/>
              </a:lnSpc>
            </a:pPr>
            <a:endParaRPr lang="en-US" sz="3200" dirty="0"/>
          </a:p>
          <a:p>
            <a:pPr algn="ctr">
              <a:lnSpc>
                <a:spcPct val="90000"/>
              </a:lnSpc>
            </a:pP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pic>
        <p:nvPicPr>
          <p:cNvPr id="8" name="Picture 7">
            <a:extLst>
              <a:ext uri="{FF2B5EF4-FFF2-40B4-BE49-F238E27FC236}">
                <a16:creationId xmlns:a16="http://schemas.microsoft.com/office/drawing/2014/main" id="{6C768A71-3A5E-447A-A904-38A2F08B2C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43239" y="1414130"/>
            <a:ext cx="2383790" cy="1591310"/>
          </a:xfrm>
          <a:prstGeom prst="rect">
            <a:avLst/>
          </a:prstGeom>
          <a:noFill/>
        </p:spPr>
      </p:pic>
    </p:spTree>
    <p:extLst>
      <p:ext uri="{BB962C8B-B14F-4D97-AF65-F5344CB8AC3E}">
        <p14:creationId xmlns:p14="http://schemas.microsoft.com/office/powerpoint/2010/main" val="3829965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RB – Co-co Wrap</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1284590"/>
            <a:ext cx="7983460" cy="514939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2571750" lvl="5" indent="-285750" algn="l">
              <a:lnSpc>
                <a:spcPct val="90000"/>
              </a:lnSpc>
              <a:buFont typeface="Wingdings" panose="05000000000000000000" pitchFamily="2" charset="2"/>
              <a:buChar char="Ø"/>
            </a:pPr>
            <a:endParaRPr lang="en-GB" sz="1800" dirty="0">
              <a:solidFill>
                <a:schemeClr val="accent6">
                  <a:lumMod val="75000"/>
                </a:schemeClr>
              </a:solidFill>
            </a:endParaRPr>
          </a:p>
          <a:p>
            <a:pPr algn="l">
              <a:lnSpc>
                <a:spcPct val="90000"/>
              </a:lnSpc>
              <a:spcBef>
                <a:spcPts val="0"/>
              </a:spcBef>
            </a:pPr>
            <a:r>
              <a:rPr lang="en-GB" sz="2800" dirty="0" err="1">
                <a:solidFill>
                  <a:schemeClr val="accent2"/>
                </a:solidFill>
              </a:rPr>
              <a:t>Rootballs</a:t>
            </a:r>
            <a:r>
              <a:rPr lang="en-GB" sz="2800" dirty="0">
                <a:solidFill>
                  <a:schemeClr val="accent2"/>
                </a:solidFill>
              </a:rPr>
              <a:t> and Co-co Wrap	</a:t>
            </a:r>
            <a:r>
              <a:rPr lang="en-GB" dirty="0">
                <a:solidFill>
                  <a:schemeClr val="accent2"/>
                </a:solidFill>
              </a:rPr>
              <a:t>	</a:t>
            </a:r>
          </a:p>
          <a:p>
            <a:pPr algn="l">
              <a:lnSpc>
                <a:spcPct val="90000"/>
              </a:lnSpc>
              <a:spcBef>
                <a:spcPts val="0"/>
              </a:spcBef>
            </a:pPr>
            <a:r>
              <a:rPr lang="en-GB" sz="1900" dirty="0">
                <a:solidFill>
                  <a:schemeClr val="accent2"/>
                </a:solidFill>
              </a:rPr>
              <a:t>	</a:t>
            </a:r>
            <a:r>
              <a:rPr lang="en-GB" dirty="0">
                <a:solidFill>
                  <a:schemeClr val="accent2"/>
                </a:solidFill>
              </a:rPr>
              <a:t>				</a:t>
            </a:r>
            <a:r>
              <a:rPr lang="en-GB" dirty="0">
                <a:solidFill>
                  <a:schemeClr val="accent6">
                    <a:lumMod val="75000"/>
                  </a:schemeClr>
                </a:solidFill>
              </a:rPr>
              <a:t>: Lifted between November – March; items are lifted 						complete with root system and soil, the size of the 						resulting </a:t>
            </a:r>
            <a:r>
              <a:rPr lang="en-GB" dirty="0" err="1">
                <a:solidFill>
                  <a:schemeClr val="accent6">
                    <a:lumMod val="75000"/>
                  </a:schemeClr>
                </a:solidFill>
              </a:rPr>
              <a:t>rootball</a:t>
            </a:r>
            <a:r>
              <a:rPr lang="en-GB" dirty="0">
                <a:solidFill>
                  <a:schemeClr val="accent6">
                    <a:lumMod val="75000"/>
                  </a:schemeClr>
                </a:solidFill>
              </a:rPr>
              <a:t> dependent on the size of the item</a:t>
            </a:r>
          </a:p>
          <a:p>
            <a:pPr algn="l">
              <a:lnSpc>
                <a:spcPct val="90000"/>
              </a:lnSpc>
              <a:spcBef>
                <a:spcPts val="0"/>
              </a:spcBef>
            </a:pPr>
            <a:endParaRPr lang="en-GB" sz="800" dirty="0">
              <a:solidFill>
                <a:schemeClr val="accent6">
                  <a:lumMod val="75000"/>
                </a:schemeClr>
              </a:solidFill>
            </a:endParaRPr>
          </a:p>
          <a:p>
            <a:pPr algn="l">
              <a:lnSpc>
                <a:spcPct val="90000"/>
              </a:lnSpc>
              <a:spcBef>
                <a:spcPts val="0"/>
              </a:spcBef>
            </a:pPr>
            <a:r>
              <a:rPr lang="en-GB" dirty="0">
                <a:solidFill>
                  <a:schemeClr val="accent6">
                    <a:lumMod val="75000"/>
                  </a:schemeClr>
                </a:solidFill>
              </a:rPr>
              <a:t>					</a:t>
            </a:r>
            <a:r>
              <a:rPr lang="en-GB" dirty="0">
                <a:solidFill>
                  <a:schemeClr val="accent2"/>
                </a:solidFill>
              </a:rPr>
              <a:t>- Burlap </a:t>
            </a:r>
            <a:r>
              <a:rPr lang="en-GB" dirty="0">
                <a:solidFill>
                  <a:schemeClr val="accent6">
                    <a:lumMod val="75000"/>
                  </a:schemeClr>
                </a:solidFill>
              </a:rPr>
              <a:t>	: usually for the smaller items, a square of 						‘open’ cloth tied around the base of the plant to 						contain the soil</a:t>
            </a:r>
          </a:p>
          <a:p>
            <a:pPr algn="l">
              <a:lnSpc>
                <a:spcPct val="90000"/>
              </a:lnSpc>
              <a:spcBef>
                <a:spcPts val="0"/>
              </a:spcBef>
            </a:pPr>
            <a:endParaRPr lang="en-GB" sz="800" dirty="0">
              <a:solidFill>
                <a:schemeClr val="accent6">
                  <a:lumMod val="75000"/>
                </a:schemeClr>
              </a:solidFill>
            </a:endParaRPr>
          </a:p>
          <a:p>
            <a:pPr algn="l">
              <a:lnSpc>
                <a:spcPct val="90000"/>
              </a:lnSpc>
              <a:spcBef>
                <a:spcPts val="0"/>
              </a:spcBef>
            </a:pPr>
            <a:r>
              <a:rPr lang="en-GB" dirty="0">
                <a:solidFill>
                  <a:schemeClr val="accent6">
                    <a:lumMod val="75000"/>
                  </a:schemeClr>
                </a:solidFill>
              </a:rPr>
              <a:t>					</a:t>
            </a:r>
            <a:r>
              <a:rPr lang="en-GB" dirty="0">
                <a:solidFill>
                  <a:schemeClr val="accent2"/>
                </a:solidFill>
              </a:rPr>
              <a:t>- Nets </a:t>
            </a:r>
            <a:r>
              <a:rPr lang="en-GB" dirty="0">
                <a:solidFill>
                  <a:schemeClr val="accent6">
                    <a:lumMod val="75000"/>
                  </a:schemeClr>
                </a:solidFill>
              </a:rPr>
              <a:t>: typically smaller items using an elasticated 						net to contain the root system</a:t>
            </a:r>
          </a:p>
          <a:p>
            <a:pPr algn="l">
              <a:lnSpc>
                <a:spcPct val="90000"/>
              </a:lnSpc>
              <a:spcBef>
                <a:spcPts val="0"/>
              </a:spcBef>
            </a:pPr>
            <a:endParaRPr lang="en-GB" sz="800" dirty="0">
              <a:solidFill>
                <a:schemeClr val="accent6">
                  <a:lumMod val="75000"/>
                </a:schemeClr>
              </a:solidFill>
            </a:endParaRPr>
          </a:p>
          <a:p>
            <a:pPr algn="l">
              <a:lnSpc>
                <a:spcPct val="90000"/>
              </a:lnSpc>
              <a:spcBef>
                <a:spcPts val="0"/>
              </a:spcBef>
            </a:pPr>
            <a:r>
              <a:rPr lang="en-GB" dirty="0">
                <a:solidFill>
                  <a:schemeClr val="accent6">
                    <a:lumMod val="75000"/>
                  </a:schemeClr>
                </a:solidFill>
              </a:rPr>
              <a:t>					</a:t>
            </a:r>
            <a:r>
              <a:rPr lang="en-GB" dirty="0">
                <a:solidFill>
                  <a:schemeClr val="accent2"/>
                </a:solidFill>
              </a:rPr>
              <a:t>- Wire nets </a:t>
            </a:r>
            <a:r>
              <a:rPr lang="en-GB" dirty="0">
                <a:solidFill>
                  <a:schemeClr val="accent6">
                    <a:lumMod val="75000"/>
                  </a:schemeClr>
                </a:solidFill>
              </a:rPr>
              <a:t>: used for larger plants to contain the 						heavier </a:t>
            </a:r>
            <a:r>
              <a:rPr lang="en-GB" dirty="0" err="1">
                <a:solidFill>
                  <a:schemeClr val="accent6">
                    <a:lumMod val="75000"/>
                  </a:schemeClr>
                </a:solidFill>
              </a:rPr>
              <a:t>rootball</a:t>
            </a:r>
            <a:r>
              <a:rPr lang="en-GB" dirty="0">
                <a:solidFill>
                  <a:schemeClr val="accent6">
                    <a:lumMod val="75000"/>
                  </a:schemeClr>
                </a:solidFill>
              </a:rPr>
              <a:t> comprising of material and a wire 						basket tied around the base of the plant</a:t>
            </a:r>
          </a:p>
          <a:p>
            <a:pPr algn="l">
              <a:lnSpc>
                <a:spcPct val="90000"/>
              </a:lnSpc>
              <a:spcBef>
                <a:spcPts val="0"/>
              </a:spcBef>
            </a:pPr>
            <a:r>
              <a:rPr lang="en-GB" dirty="0">
                <a:solidFill>
                  <a:schemeClr val="accent6">
                    <a:lumMod val="75000"/>
                  </a:schemeClr>
                </a:solidFill>
              </a:rPr>
              <a:t>	</a:t>
            </a:r>
            <a:endParaRPr lang="en-GB" sz="800" dirty="0">
              <a:solidFill>
                <a:schemeClr val="accent6">
                  <a:lumMod val="75000"/>
                </a:schemeClr>
              </a:solidFill>
            </a:endParaRPr>
          </a:p>
          <a:p>
            <a:pPr algn="l">
              <a:lnSpc>
                <a:spcPct val="90000"/>
              </a:lnSpc>
              <a:spcBef>
                <a:spcPts val="0"/>
              </a:spcBef>
            </a:pPr>
            <a:r>
              <a:rPr lang="en-GB" dirty="0">
                <a:solidFill>
                  <a:schemeClr val="accent6">
                    <a:lumMod val="75000"/>
                  </a:schemeClr>
                </a:solidFill>
              </a:rPr>
              <a:t>					</a:t>
            </a:r>
            <a:r>
              <a:rPr lang="en-GB" dirty="0">
                <a:solidFill>
                  <a:schemeClr val="accent2"/>
                </a:solidFill>
              </a:rPr>
              <a:t>- Co-co wrap </a:t>
            </a:r>
            <a:r>
              <a:rPr lang="en-GB" dirty="0">
                <a:solidFill>
                  <a:schemeClr val="accent6">
                    <a:lumMod val="75000"/>
                  </a:schemeClr>
                </a:solidFill>
              </a:rPr>
              <a:t>: lifted in the dormant season, a 							heavier material wraps the </a:t>
            </a:r>
            <a:r>
              <a:rPr lang="en-GB" dirty="0" err="1">
                <a:solidFill>
                  <a:schemeClr val="accent6">
                    <a:lumMod val="75000"/>
                  </a:schemeClr>
                </a:solidFill>
              </a:rPr>
              <a:t>rootball</a:t>
            </a:r>
            <a:r>
              <a:rPr lang="en-GB" dirty="0">
                <a:solidFill>
                  <a:schemeClr val="accent6">
                    <a:lumMod val="75000"/>
                  </a:schemeClr>
                </a:solidFill>
              </a:rPr>
              <a:t> protecting the 						</a:t>
            </a:r>
            <a:r>
              <a:rPr lang="en-GB" dirty="0" err="1">
                <a:solidFill>
                  <a:schemeClr val="accent6">
                    <a:lumMod val="75000"/>
                  </a:schemeClr>
                </a:solidFill>
              </a:rPr>
              <a:t>rootball</a:t>
            </a:r>
            <a:r>
              <a:rPr lang="en-GB" dirty="0">
                <a:solidFill>
                  <a:schemeClr val="accent6">
                    <a:lumMod val="75000"/>
                  </a:schemeClr>
                </a:solidFill>
              </a:rPr>
              <a:t> extending the planting season for 12 months +</a:t>
            </a:r>
          </a:p>
          <a:p>
            <a:pPr algn="l">
              <a:lnSpc>
                <a:spcPct val="90000"/>
              </a:lnSpc>
              <a:spcBef>
                <a:spcPts val="0"/>
              </a:spcBef>
            </a:pPr>
            <a:endParaRPr lang="en-GB" dirty="0">
              <a:solidFill>
                <a:schemeClr val="accent6">
                  <a:lumMod val="75000"/>
                </a:schemeClr>
              </a:solidFill>
            </a:endParaRPr>
          </a:p>
          <a:p>
            <a:pPr algn="l">
              <a:lnSpc>
                <a:spcPct val="90000"/>
              </a:lnSpc>
              <a:spcBef>
                <a:spcPts val="0"/>
              </a:spcBef>
            </a:pPr>
            <a:endParaRPr lang="en-GB" dirty="0">
              <a:solidFill>
                <a:schemeClr val="accent6">
                  <a:lumMod val="75000"/>
                </a:schemeClr>
              </a:solidFill>
            </a:endParaRPr>
          </a:p>
          <a:p>
            <a:pPr algn="l">
              <a:lnSpc>
                <a:spcPct val="90000"/>
              </a:lnSpc>
              <a:spcBef>
                <a:spcPts val="0"/>
              </a:spcBef>
            </a:pPr>
            <a:endParaRPr lang="en-GB" dirty="0">
              <a:solidFill>
                <a:schemeClr val="accent6">
                  <a:lumMod val="75000"/>
                </a:schemeClr>
              </a:solidFill>
            </a:endParaRPr>
          </a:p>
          <a:p>
            <a:pPr algn="l">
              <a:lnSpc>
                <a:spcPct val="90000"/>
              </a:lnSpc>
              <a:spcBef>
                <a:spcPts val="0"/>
              </a:spcBef>
            </a:pPr>
            <a:endParaRPr lang="en-US" dirty="0">
              <a:solidFill>
                <a:schemeClr val="accent6">
                  <a:lumMod val="75000"/>
                </a:schemeClr>
              </a:solidFill>
            </a:endParaRPr>
          </a:p>
        </p:txBody>
      </p:sp>
    </p:spTree>
    <p:extLst>
      <p:ext uri="{BB962C8B-B14F-4D97-AF65-F5344CB8AC3E}">
        <p14:creationId xmlns:p14="http://schemas.microsoft.com/office/powerpoint/2010/main" val="2976497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RB - Handling Trees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graphicFrame>
        <p:nvGraphicFramePr>
          <p:cNvPr id="4" name="Table 3">
            <a:extLst>
              <a:ext uri="{FF2B5EF4-FFF2-40B4-BE49-F238E27FC236}">
                <a16:creationId xmlns:a16="http://schemas.microsoft.com/office/drawing/2014/main" id="{9D72851F-8CCA-4581-80E0-E11A6B133DEB}"/>
              </a:ext>
            </a:extLst>
          </p:cNvPr>
          <p:cNvGraphicFramePr>
            <a:graphicFrameLocks noGrp="1"/>
          </p:cNvGraphicFramePr>
          <p:nvPr>
            <p:extLst>
              <p:ext uri="{D42A27DB-BD31-4B8C-83A1-F6EECF244321}">
                <p14:modId xmlns:p14="http://schemas.microsoft.com/office/powerpoint/2010/main" val="3168164427"/>
              </p:ext>
            </p:extLst>
          </p:nvPr>
        </p:nvGraphicFramePr>
        <p:xfrm>
          <a:off x="1248675" y="3721617"/>
          <a:ext cx="8095412" cy="2508885"/>
        </p:xfrm>
        <a:graphic>
          <a:graphicData uri="http://schemas.openxmlformats.org/drawingml/2006/table">
            <a:tbl>
              <a:tblPr>
                <a:tableStyleId>{5C22544A-7EE6-4342-B048-85BDC9FD1C3A}</a:tableStyleId>
              </a:tblPr>
              <a:tblGrid>
                <a:gridCol w="1087921">
                  <a:extLst>
                    <a:ext uri="{9D8B030D-6E8A-4147-A177-3AD203B41FA5}">
                      <a16:colId xmlns:a16="http://schemas.microsoft.com/office/drawing/2014/main" val="369315703"/>
                    </a:ext>
                  </a:extLst>
                </a:gridCol>
                <a:gridCol w="1087921">
                  <a:extLst>
                    <a:ext uri="{9D8B030D-6E8A-4147-A177-3AD203B41FA5}">
                      <a16:colId xmlns:a16="http://schemas.microsoft.com/office/drawing/2014/main" val="3112273184"/>
                    </a:ext>
                  </a:extLst>
                </a:gridCol>
                <a:gridCol w="1791870">
                  <a:extLst>
                    <a:ext uri="{9D8B030D-6E8A-4147-A177-3AD203B41FA5}">
                      <a16:colId xmlns:a16="http://schemas.microsoft.com/office/drawing/2014/main" val="808781773"/>
                    </a:ext>
                  </a:extLst>
                </a:gridCol>
                <a:gridCol w="1375900">
                  <a:extLst>
                    <a:ext uri="{9D8B030D-6E8A-4147-A177-3AD203B41FA5}">
                      <a16:colId xmlns:a16="http://schemas.microsoft.com/office/drawing/2014/main" val="1943038174"/>
                    </a:ext>
                  </a:extLst>
                </a:gridCol>
                <a:gridCol w="1375900">
                  <a:extLst>
                    <a:ext uri="{9D8B030D-6E8A-4147-A177-3AD203B41FA5}">
                      <a16:colId xmlns:a16="http://schemas.microsoft.com/office/drawing/2014/main" val="1301518498"/>
                    </a:ext>
                  </a:extLst>
                </a:gridCol>
                <a:gridCol w="1375900">
                  <a:extLst>
                    <a:ext uri="{9D8B030D-6E8A-4147-A177-3AD203B41FA5}">
                      <a16:colId xmlns:a16="http://schemas.microsoft.com/office/drawing/2014/main" val="1441060676"/>
                    </a:ext>
                  </a:extLst>
                </a:gridCol>
              </a:tblGrid>
              <a:tr h="190500">
                <a:tc gridSpan="6">
                  <a:txBody>
                    <a:bodyPr/>
                    <a:lstStyle/>
                    <a:p>
                      <a:pPr algn="ctr" fontAlgn="b"/>
                      <a:r>
                        <a:rPr lang="en-GB" sz="1400" b="1" u="none" strike="noStrike" dirty="0">
                          <a:effectLst/>
                        </a:rPr>
                        <a:t>Tree Guide</a:t>
                      </a:r>
                      <a:endParaRPr lang="en-GB" sz="1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42346030"/>
                  </a:ext>
                </a:extLst>
              </a:tr>
              <a:tr h="190500">
                <a:tc>
                  <a:txBody>
                    <a:bodyPr/>
                    <a:lstStyle/>
                    <a:p>
                      <a:pPr algn="ctr" fontAlgn="ctr"/>
                      <a:r>
                        <a:rPr lang="en-GB" sz="1000" u="none" strike="noStrike">
                          <a:effectLst/>
                        </a:rPr>
                        <a:t>Girth</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Abbreviation</a:t>
                      </a:r>
                      <a:endParaRPr lang="en-GB" sz="10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Type</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Rootball Sizes</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Weights</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Height</a:t>
                      </a:r>
                      <a:endParaRPr lang="en-GB" sz="10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52487445"/>
                  </a:ext>
                </a:extLst>
              </a:tr>
              <a:tr h="190500">
                <a:tc>
                  <a:txBody>
                    <a:bodyPr/>
                    <a:lstStyle/>
                    <a:p>
                      <a:pPr algn="ctr" fontAlgn="ctr"/>
                      <a:r>
                        <a:rPr lang="en-GB" sz="1000" u="none" strike="noStrike">
                          <a:effectLst/>
                        </a:rPr>
                        <a:t>4-6cm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ELS</a:t>
                      </a:r>
                      <a:endParaRPr lang="en-GB" sz="10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Extra Light Standard</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40x40cm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25kg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2m</a:t>
                      </a:r>
                      <a:endParaRPr lang="en-GB" sz="10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19814899"/>
                  </a:ext>
                </a:extLst>
              </a:tr>
              <a:tr h="190500">
                <a:tc>
                  <a:txBody>
                    <a:bodyPr/>
                    <a:lstStyle/>
                    <a:p>
                      <a:pPr algn="ctr" fontAlgn="ctr"/>
                      <a:r>
                        <a:rPr lang="en-GB" sz="1000" u="none" strike="noStrike" dirty="0">
                          <a:effectLst/>
                        </a:rPr>
                        <a:t>6-8cm</a:t>
                      </a:r>
                      <a:endParaRPr lang="en-GB" sz="10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LS</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Light Standard</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40x40cm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35kg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2.0-2.5m</a:t>
                      </a:r>
                      <a:endParaRPr lang="en-GB" sz="10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521223840"/>
                  </a:ext>
                </a:extLst>
              </a:tr>
              <a:tr h="190500">
                <a:tc>
                  <a:txBody>
                    <a:bodyPr/>
                    <a:lstStyle/>
                    <a:p>
                      <a:pPr algn="ctr" fontAlgn="ctr"/>
                      <a:r>
                        <a:rPr lang="en-GB" sz="1000" u="none" strike="noStrike">
                          <a:effectLst/>
                        </a:rPr>
                        <a:t>8-10cm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Standard</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40x40cm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b"/>
                      <a:r>
                        <a:rPr lang="en-GB" sz="1000" u="none" strike="noStrike">
                          <a:effectLst/>
                        </a:rPr>
                        <a:t>50kg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2.5-3.0m</a:t>
                      </a:r>
                      <a:endParaRPr lang="en-GB" sz="10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802990543"/>
                  </a:ext>
                </a:extLst>
              </a:tr>
              <a:tr h="190500">
                <a:tc>
                  <a:txBody>
                    <a:bodyPr/>
                    <a:lstStyle/>
                    <a:p>
                      <a:pPr algn="ctr" fontAlgn="ctr"/>
                      <a:r>
                        <a:rPr lang="en-GB" sz="1000" u="none" strike="noStrike">
                          <a:effectLst/>
                        </a:rPr>
                        <a:t>10-12cm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SS</a:t>
                      </a:r>
                      <a:endParaRPr lang="en-GB" sz="10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Select Standard</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40x40cm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b"/>
                      <a:r>
                        <a:rPr lang="en-GB" sz="1000" u="none" strike="noStrike">
                          <a:effectLst/>
                        </a:rPr>
                        <a:t>60kg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3.0-3.5m</a:t>
                      </a:r>
                      <a:endParaRPr lang="en-GB" sz="10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123241920"/>
                  </a:ext>
                </a:extLst>
              </a:tr>
              <a:tr h="190500">
                <a:tc>
                  <a:txBody>
                    <a:bodyPr/>
                    <a:lstStyle/>
                    <a:p>
                      <a:pPr algn="ctr" fontAlgn="ctr"/>
                      <a:r>
                        <a:rPr lang="en-GB" sz="1000" u="none" strike="noStrike">
                          <a:effectLst/>
                        </a:rPr>
                        <a:t>12-14cm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HS</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Heavy Standard</a:t>
                      </a:r>
                      <a:endParaRPr lang="en-GB" sz="10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60x60cm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b"/>
                      <a:r>
                        <a:rPr lang="en-GB" sz="1000" u="none" strike="noStrike">
                          <a:effectLst/>
                        </a:rPr>
                        <a:t>85kg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3.0-3.5m</a:t>
                      </a:r>
                      <a:endParaRPr lang="en-GB" sz="10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137231651"/>
                  </a:ext>
                </a:extLst>
              </a:tr>
              <a:tr h="190500">
                <a:tc>
                  <a:txBody>
                    <a:bodyPr/>
                    <a:lstStyle/>
                    <a:p>
                      <a:pPr algn="ctr" fontAlgn="ctr"/>
                      <a:r>
                        <a:rPr lang="en-GB" sz="1000" u="none" strike="noStrike">
                          <a:effectLst/>
                        </a:rPr>
                        <a:t>14-16cm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EHS</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Extra Heavy Standard</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60x60cm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85kg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3.5-4.0m</a:t>
                      </a:r>
                      <a:endParaRPr lang="en-GB" sz="10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618379758"/>
                  </a:ext>
                </a:extLst>
              </a:tr>
              <a:tr h="190500">
                <a:tc>
                  <a:txBody>
                    <a:bodyPr/>
                    <a:lstStyle/>
                    <a:p>
                      <a:pPr algn="ctr" fontAlgn="ctr"/>
                      <a:r>
                        <a:rPr lang="en-GB" sz="1000" u="none" strike="noStrike">
                          <a:effectLst/>
                        </a:rPr>
                        <a:t>16-18cm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EHS</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Extra Heavy Standard</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60x60cm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115kg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4.0-4.5m</a:t>
                      </a:r>
                      <a:endParaRPr lang="en-GB" sz="10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350481234"/>
                  </a:ext>
                </a:extLst>
              </a:tr>
              <a:tr h="190500">
                <a:tc>
                  <a:txBody>
                    <a:bodyPr/>
                    <a:lstStyle/>
                    <a:p>
                      <a:pPr algn="ctr" fontAlgn="ctr"/>
                      <a:r>
                        <a:rPr lang="en-GB" sz="1000" u="none" strike="noStrike">
                          <a:effectLst/>
                        </a:rPr>
                        <a:t>18-20cm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EHS</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Extra Heavy Standard</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60x60cm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135kg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4.0-5.0m</a:t>
                      </a:r>
                      <a:endParaRPr lang="en-GB" sz="10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491811474"/>
                  </a:ext>
                </a:extLst>
              </a:tr>
              <a:tr h="190500">
                <a:tc>
                  <a:txBody>
                    <a:bodyPr/>
                    <a:lstStyle/>
                    <a:p>
                      <a:pPr algn="ctr" fontAlgn="ctr"/>
                      <a:r>
                        <a:rPr lang="en-GB" sz="1000" u="none" strike="noStrike">
                          <a:effectLst/>
                        </a:rPr>
                        <a:t>20-25cm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Semi Mature</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70x60cm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200kg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4.5-5.5m</a:t>
                      </a:r>
                      <a:endParaRPr lang="en-GB" sz="10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927708949"/>
                  </a:ext>
                </a:extLst>
              </a:tr>
              <a:tr h="190500">
                <a:tc>
                  <a:txBody>
                    <a:bodyPr/>
                    <a:lstStyle/>
                    <a:p>
                      <a:pPr algn="ctr" fontAlgn="ctr"/>
                      <a:r>
                        <a:rPr lang="en-GB" sz="1000" u="none" strike="noStrike">
                          <a:effectLst/>
                        </a:rPr>
                        <a:t>25-30cm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Semi Mature</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80x60cm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300kg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5.0-6.0m</a:t>
                      </a:r>
                      <a:endParaRPr lang="en-GB" sz="10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01535936"/>
                  </a:ext>
                </a:extLst>
              </a:tr>
              <a:tr h="190500">
                <a:tc>
                  <a:txBody>
                    <a:bodyPr/>
                    <a:lstStyle/>
                    <a:p>
                      <a:pPr algn="ctr" fontAlgn="ctr"/>
                      <a:r>
                        <a:rPr lang="en-GB" sz="1000" u="none" strike="noStrike">
                          <a:effectLst/>
                        </a:rPr>
                        <a:t>30-35cm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Semi Mature</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90x60cm</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a:effectLst/>
                        </a:rPr>
                        <a:t>400kg</a:t>
                      </a:r>
                      <a:endParaRPr lang="en-GB" sz="1000" b="0"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GB" sz="1000" u="none" strike="noStrike" dirty="0">
                          <a:effectLst/>
                        </a:rPr>
                        <a:t>5.5-6.5m</a:t>
                      </a:r>
                      <a:endParaRPr lang="en-GB" sz="1000" b="0" i="0"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96012987"/>
                  </a:ext>
                </a:extLst>
              </a:tr>
            </a:tbl>
          </a:graphicData>
        </a:graphic>
      </p:graphicFrame>
      <p:sp>
        <p:nvSpPr>
          <p:cNvPr id="11" name="Subtitle 2">
            <a:extLst>
              <a:ext uri="{FF2B5EF4-FFF2-40B4-BE49-F238E27FC236}">
                <a16:creationId xmlns:a16="http://schemas.microsoft.com/office/drawing/2014/main" id="{C0485643-91DF-41CE-9A5C-5F9E79A9C0A8}"/>
              </a:ext>
            </a:extLst>
          </p:cNvPr>
          <p:cNvSpPr txBox="1">
            <a:spLocks/>
          </p:cNvSpPr>
          <p:nvPr/>
        </p:nvSpPr>
        <p:spPr>
          <a:xfrm>
            <a:off x="1168952" y="1259006"/>
            <a:ext cx="8175135" cy="2378716"/>
          </a:xfrm>
          <a:prstGeom prst="rect">
            <a:avLst/>
          </a:prstGeom>
        </p:spPr>
        <p:txBody>
          <a:bodyPr vert="horz" lIns="91440" tIns="45720" rIns="91440" bIns="45720" rtlCol="0" anchor="t">
            <a:normAutofit fontScale="92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dirty="0">
                <a:solidFill>
                  <a:schemeClr val="accent6">
                    <a:lumMod val="75000"/>
                  </a:schemeClr>
                </a:solidFill>
              </a:rPr>
              <a:t>Trees are measured in 2 ways – 	Feathered - height</a:t>
            </a:r>
          </a:p>
          <a:p>
            <a:pPr algn="l">
              <a:lnSpc>
                <a:spcPct val="90000"/>
              </a:lnSpc>
            </a:pPr>
            <a:r>
              <a:rPr lang="en-GB" dirty="0">
                <a:solidFill>
                  <a:schemeClr val="accent6">
                    <a:lumMod val="75000"/>
                  </a:schemeClr>
                </a:solidFill>
              </a:rPr>
              <a:t>							Standards - the circumference of the	stem 								measured 1 metre from the nursery mark (the 								collar)</a:t>
            </a:r>
          </a:p>
          <a:p>
            <a:pPr algn="l">
              <a:lnSpc>
                <a:spcPct val="90000"/>
              </a:lnSpc>
            </a:pPr>
            <a:r>
              <a:rPr lang="en-GB" dirty="0">
                <a:solidFill>
                  <a:schemeClr val="accent6">
                    <a:lumMod val="75000"/>
                  </a:schemeClr>
                </a:solidFill>
              </a:rPr>
              <a:t>  </a:t>
            </a:r>
          </a:p>
          <a:p>
            <a:pPr algn="l">
              <a:lnSpc>
                <a:spcPct val="90000"/>
              </a:lnSpc>
            </a:pPr>
            <a:r>
              <a:rPr lang="en-GB" sz="1900" dirty="0">
                <a:solidFill>
                  <a:schemeClr val="accent6">
                    <a:lumMod val="75000"/>
                  </a:schemeClr>
                </a:solidFill>
              </a:rPr>
              <a:t>The table below provides a guide to the terminology, estimated </a:t>
            </a:r>
            <a:r>
              <a:rPr lang="en-GB" sz="1900" dirty="0" err="1">
                <a:solidFill>
                  <a:schemeClr val="accent6">
                    <a:lumMod val="75000"/>
                  </a:schemeClr>
                </a:solidFill>
              </a:rPr>
              <a:t>rootball</a:t>
            </a:r>
            <a:r>
              <a:rPr lang="en-GB" sz="1900" dirty="0">
                <a:solidFill>
                  <a:schemeClr val="accent6">
                    <a:lumMod val="75000"/>
                  </a:schemeClr>
                </a:solidFill>
              </a:rPr>
              <a:t> size and weight.  The weight guide is subject to the nursery soil type and water content.  The height is a guide; different genera &amp; species will have variable growth rates</a:t>
            </a:r>
            <a:endParaRPr lang="en-US" sz="3200" dirty="0"/>
          </a:p>
        </p:txBody>
      </p:sp>
    </p:spTree>
    <p:extLst>
      <p:ext uri="{BB962C8B-B14F-4D97-AF65-F5344CB8AC3E}">
        <p14:creationId xmlns:p14="http://schemas.microsoft.com/office/powerpoint/2010/main" val="273477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Regular</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1" name="Subtitle 2">
            <a:extLst>
              <a:ext uri="{FF2B5EF4-FFF2-40B4-BE49-F238E27FC236}">
                <a16:creationId xmlns:a16="http://schemas.microsoft.com/office/drawing/2014/main" id="{C0485643-91DF-41CE-9A5C-5F9E79A9C0A8}"/>
              </a:ext>
            </a:extLst>
          </p:cNvPr>
          <p:cNvSpPr txBox="1">
            <a:spLocks/>
          </p:cNvSpPr>
          <p:nvPr/>
        </p:nvSpPr>
        <p:spPr>
          <a:xfrm>
            <a:off x="1168952" y="1259005"/>
            <a:ext cx="8175135" cy="4939111"/>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dirty="0">
                <a:solidFill>
                  <a:schemeClr val="accent6">
                    <a:lumMod val="75000"/>
                  </a:schemeClr>
                </a:solidFill>
              </a:rPr>
              <a:t>We use a generic term for a wide range of plants that do not have a universal/recognised definition.  Regular is used in conjunction with the size field to establish a descriptive term.</a:t>
            </a:r>
          </a:p>
          <a:p>
            <a:pPr algn="l">
              <a:lnSpc>
                <a:spcPct val="90000"/>
              </a:lnSpc>
            </a:pPr>
            <a:endParaRPr lang="en-GB" dirty="0">
              <a:solidFill>
                <a:schemeClr val="accent6">
                  <a:lumMod val="75000"/>
                </a:schemeClr>
              </a:solidFill>
            </a:endParaRPr>
          </a:p>
          <a:p>
            <a:pPr algn="l">
              <a:lnSpc>
                <a:spcPct val="90000"/>
              </a:lnSpc>
            </a:pPr>
            <a:r>
              <a:rPr lang="en-GB" dirty="0">
                <a:solidFill>
                  <a:schemeClr val="accent6">
                    <a:lumMod val="75000"/>
                  </a:schemeClr>
                </a:solidFill>
              </a:rPr>
              <a:t>				- Height : 	this is expressed as a range, typically moving 							up in increments.  Plants will be supplied 								within the range; we aim to measure based on 							1/3</a:t>
            </a:r>
            <a:r>
              <a:rPr lang="en-GB" baseline="30000" dirty="0">
                <a:solidFill>
                  <a:schemeClr val="accent6">
                    <a:lumMod val="75000"/>
                  </a:schemeClr>
                </a:solidFill>
              </a:rPr>
              <a:t>rd</a:t>
            </a:r>
            <a:r>
              <a:rPr lang="en-GB" dirty="0">
                <a:solidFill>
                  <a:schemeClr val="accent6">
                    <a:lumMod val="75000"/>
                  </a:schemeClr>
                </a:solidFill>
              </a:rPr>
              <a:t> of the canopy achieving the height  </a:t>
            </a:r>
          </a:p>
          <a:p>
            <a:pPr algn="l">
              <a:lnSpc>
                <a:spcPct val="90000"/>
              </a:lnSpc>
            </a:pPr>
            <a:r>
              <a:rPr lang="en-GB" dirty="0">
                <a:solidFill>
                  <a:schemeClr val="accent6">
                    <a:lumMod val="75000"/>
                  </a:schemeClr>
                </a:solidFill>
              </a:rPr>
              <a:t>				- Spread :	this is expressed as a range, typically moving 							out in increments.  Plants will be supplied 								within the range; we aim to measure based on 							1/3</a:t>
            </a:r>
            <a:r>
              <a:rPr lang="en-GB" baseline="30000" dirty="0">
                <a:solidFill>
                  <a:schemeClr val="accent6">
                    <a:lumMod val="75000"/>
                  </a:schemeClr>
                </a:solidFill>
              </a:rPr>
              <a:t>rd</a:t>
            </a:r>
            <a:r>
              <a:rPr lang="en-GB" dirty="0">
                <a:solidFill>
                  <a:schemeClr val="accent6">
                    <a:lumMod val="75000"/>
                  </a:schemeClr>
                </a:solidFill>
              </a:rPr>
              <a:t> of the canopy achieving the spread</a:t>
            </a:r>
          </a:p>
          <a:p>
            <a:pPr algn="l">
              <a:lnSpc>
                <a:spcPct val="90000"/>
              </a:lnSpc>
            </a:pPr>
            <a:r>
              <a:rPr lang="en-GB" dirty="0">
                <a:solidFill>
                  <a:schemeClr val="accent6">
                    <a:lumMod val="75000"/>
                  </a:schemeClr>
                </a:solidFill>
              </a:rPr>
              <a:t>				- --- :		</a:t>
            </a:r>
            <a:r>
              <a:rPr lang="en-GB" sz="1900" dirty="0">
                <a:solidFill>
                  <a:schemeClr val="accent6">
                    <a:lumMod val="75000"/>
                  </a:schemeClr>
                </a:solidFill>
              </a:rPr>
              <a:t>in the case of grasses, ferns and herbaceous 							plants the size field has an entry of --- as 								the 	plants may die back and the 										measurement can be described as a ‘full 								pot’</a:t>
            </a:r>
            <a:endParaRPr lang="en-US" sz="1900" dirty="0"/>
          </a:p>
          <a:p>
            <a:pPr algn="ctr">
              <a:lnSpc>
                <a:spcPct val="90000"/>
              </a:lnSpc>
            </a:pPr>
            <a:endParaRPr lang="en-US" sz="3200" dirty="0"/>
          </a:p>
          <a:p>
            <a:pPr algn="ctr">
              <a:lnSpc>
                <a:spcPct val="90000"/>
              </a:lnSpc>
              <a:buFont typeface="Wingdings 3" charset="2"/>
              <a:buChar char=""/>
            </a:pPr>
            <a:endParaRPr lang="en-US" sz="3200" dirty="0"/>
          </a:p>
        </p:txBody>
      </p:sp>
    </p:spTree>
    <p:extLst>
      <p:ext uri="{BB962C8B-B14F-4D97-AF65-F5344CB8AC3E}">
        <p14:creationId xmlns:p14="http://schemas.microsoft.com/office/powerpoint/2010/main" val="4223475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Types – some examples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1" name="Subtitle 2">
            <a:extLst>
              <a:ext uri="{FF2B5EF4-FFF2-40B4-BE49-F238E27FC236}">
                <a16:creationId xmlns:a16="http://schemas.microsoft.com/office/drawing/2014/main" id="{C0485643-91DF-41CE-9A5C-5F9E79A9C0A8}"/>
              </a:ext>
            </a:extLst>
          </p:cNvPr>
          <p:cNvSpPr txBox="1">
            <a:spLocks/>
          </p:cNvSpPr>
          <p:nvPr/>
        </p:nvSpPr>
        <p:spPr>
          <a:xfrm>
            <a:off x="1168952" y="1259005"/>
            <a:ext cx="8175135" cy="4939111"/>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lnSpc>
                <a:spcPct val="90000"/>
              </a:lnSpc>
            </a:pPr>
            <a:endParaRPr lang="en-US" sz="3200" dirty="0"/>
          </a:p>
          <a:p>
            <a:pPr algn="ctr">
              <a:lnSpc>
                <a:spcPct val="90000"/>
              </a:lnSpc>
              <a:buFont typeface="Wingdings 3" charset="2"/>
              <a:buChar char=""/>
            </a:pPr>
            <a:endParaRPr lang="en-US" sz="3200" dirty="0"/>
          </a:p>
        </p:txBody>
      </p:sp>
      <p:pic>
        <p:nvPicPr>
          <p:cNvPr id="4" name="Picture 3" descr="A screenshot of a cell phone&#10;&#10;Description automatically generated">
            <a:extLst>
              <a:ext uri="{FF2B5EF4-FFF2-40B4-BE49-F238E27FC236}">
                <a16:creationId xmlns:a16="http://schemas.microsoft.com/office/drawing/2014/main" id="{A4602667-CD89-474A-9E2D-3173C33BF474}"/>
              </a:ext>
            </a:extLst>
          </p:cNvPr>
          <p:cNvPicPr>
            <a:picLocks noChangeAspect="1"/>
          </p:cNvPicPr>
          <p:nvPr/>
        </p:nvPicPr>
        <p:blipFill rotWithShape="1">
          <a:blip r:embed="rId4"/>
          <a:srcRect l="3894" t="21480" r="3894" b="40551"/>
          <a:stretch/>
        </p:blipFill>
        <p:spPr>
          <a:xfrm>
            <a:off x="1168952" y="1259005"/>
            <a:ext cx="8253344" cy="1839729"/>
          </a:xfrm>
          <a:prstGeom prst="rect">
            <a:avLst/>
          </a:prstGeom>
        </p:spPr>
      </p:pic>
      <p:pic>
        <p:nvPicPr>
          <p:cNvPr id="6" name="Picture 5">
            <a:extLst>
              <a:ext uri="{FF2B5EF4-FFF2-40B4-BE49-F238E27FC236}">
                <a16:creationId xmlns:a16="http://schemas.microsoft.com/office/drawing/2014/main" id="{726BC452-ADA3-49A9-A9D8-B6F5DC38EDDC}"/>
              </a:ext>
            </a:extLst>
          </p:cNvPr>
          <p:cNvPicPr>
            <a:picLocks noChangeAspect="1"/>
          </p:cNvPicPr>
          <p:nvPr/>
        </p:nvPicPr>
        <p:blipFill rotWithShape="1">
          <a:blip r:embed="rId5"/>
          <a:srcRect l="6999" t="18216" r="7061" b="29212"/>
          <a:stretch/>
        </p:blipFill>
        <p:spPr>
          <a:xfrm>
            <a:off x="1122569" y="3034962"/>
            <a:ext cx="8299727" cy="2748611"/>
          </a:xfrm>
          <a:prstGeom prst="rect">
            <a:avLst/>
          </a:prstGeom>
        </p:spPr>
      </p:pic>
    </p:spTree>
    <p:extLst>
      <p:ext uri="{BB962C8B-B14F-4D97-AF65-F5344CB8AC3E}">
        <p14:creationId xmlns:p14="http://schemas.microsoft.com/office/powerpoint/2010/main" val="3751073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Clear Communication</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1" name="Subtitle 2">
            <a:extLst>
              <a:ext uri="{FF2B5EF4-FFF2-40B4-BE49-F238E27FC236}">
                <a16:creationId xmlns:a16="http://schemas.microsoft.com/office/drawing/2014/main" id="{C0485643-91DF-41CE-9A5C-5F9E79A9C0A8}"/>
              </a:ext>
            </a:extLst>
          </p:cNvPr>
          <p:cNvSpPr txBox="1">
            <a:spLocks/>
          </p:cNvSpPr>
          <p:nvPr/>
        </p:nvSpPr>
        <p:spPr>
          <a:xfrm>
            <a:off x="1168952" y="1259005"/>
            <a:ext cx="8175135" cy="4939111"/>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lnSpc>
                <a:spcPct val="90000"/>
              </a:lnSpc>
            </a:pPr>
            <a:endParaRPr lang="en-US" sz="3200" dirty="0"/>
          </a:p>
          <a:p>
            <a:pPr algn="ctr">
              <a:lnSpc>
                <a:spcPct val="90000"/>
              </a:lnSpc>
              <a:buFont typeface="Wingdings 3" charset="2"/>
              <a:buChar char=""/>
            </a:pPr>
            <a:endParaRPr lang="en-US" sz="3200" dirty="0"/>
          </a:p>
        </p:txBody>
      </p:sp>
      <p:pic>
        <p:nvPicPr>
          <p:cNvPr id="4" name="Picture 3">
            <a:extLst>
              <a:ext uri="{FF2B5EF4-FFF2-40B4-BE49-F238E27FC236}">
                <a16:creationId xmlns:a16="http://schemas.microsoft.com/office/drawing/2014/main" id="{8AA03B2B-1481-4DCA-9A46-7CE5A2EACACE}"/>
              </a:ext>
            </a:extLst>
          </p:cNvPr>
          <p:cNvPicPr>
            <a:picLocks noChangeAspect="1"/>
          </p:cNvPicPr>
          <p:nvPr/>
        </p:nvPicPr>
        <p:blipFill>
          <a:blip r:embed="rId4"/>
          <a:stretch>
            <a:fillRect/>
          </a:stretch>
        </p:blipFill>
        <p:spPr>
          <a:xfrm>
            <a:off x="2402236" y="1259005"/>
            <a:ext cx="6176155" cy="4507015"/>
          </a:xfrm>
          <a:prstGeom prst="rect">
            <a:avLst/>
          </a:prstGeom>
        </p:spPr>
      </p:pic>
    </p:spTree>
    <p:extLst>
      <p:ext uri="{BB962C8B-B14F-4D97-AF65-F5344CB8AC3E}">
        <p14:creationId xmlns:p14="http://schemas.microsoft.com/office/powerpoint/2010/main" val="1445742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845771" y="3591145"/>
            <a:ext cx="8566318" cy="834993"/>
          </a:xfrm>
        </p:spPr>
        <p:txBody>
          <a:bodyPr vert="horz" lIns="91440" tIns="45720" rIns="91440" bIns="45720" rtlCol="0">
            <a:normAutofit/>
          </a:bodyPr>
          <a:lstStyle/>
          <a:p>
            <a:pPr algn="ctr"/>
            <a:r>
              <a:rPr lang="en-US" sz="4400" dirty="0"/>
              <a:t>A Horticultural Jargon Buster</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845771" y="4731824"/>
            <a:ext cx="8566317" cy="1325857"/>
          </a:xfrm>
        </p:spPr>
        <p:txBody>
          <a:bodyPr vert="horz" lIns="91440" tIns="45720" rIns="91440" bIns="45720" rtlCol="0">
            <a:normAutofit lnSpcReduction="10000"/>
          </a:bodyPr>
          <a:lstStyle/>
          <a:p>
            <a:pPr algn="ctr">
              <a:lnSpc>
                <a:spcPct val="90000"/>
              </a:lnSpc>
            </a:pPr>
            <a:r>
              <a:rPr lang="en-US" sz="4000" dirty="0">
                <a:solidFill>
                  <a:schemeClr val="accent6">
                    <a:lumMod val="75000"/>
                  </a:schemeClr>
                </a:solidFill>
              </a:rPr>
              <a:t>Session 4 – Walkabout</a:t>
            </a:r>
          </a:p>
          <a:p>
            <a:pPr algn="ctr">
              <a:lnSpc>
                <a:spcPct val="90000"/>
              </a:lnSpc>
            </a:pPr>
            <a:endParaRPr lang="en-US" sz="700" dirty="0"/>
          </a:p>
          <a:p>
            <a:pPr algn="ctr">
              <a:lnSpc>
                <a:spcPct val="90000"/>
              </a:lnSpc>
            </a:pPr>
            <a:endParaRPr lang="en-US" sz="700" dirty="0"/>
          </a:p>
          <a:p>
            <a:pPr algn="ctr">
              <a:lnSpc>
                <a:spcPct val="90000"/>
              </a:lnSpc>
            </a:pPr>
            <a:r>
              <a:rPr lang="en-US" sz="1400" dirty="0"/>
              <a:t>www.palmstead.co.uk</a:t>
            </a:r>
          </a:p>
          <a:p>
            <a:pPr algn="ctr">
              <a:lnSpc>
                <a:spcPct val="90000"/>
              </a:lnSpc>
              <a:buFont typeface="Wingdings 3" charset="2"/>
              <a:buChar char=""/>
            </a:pPr>
            <a:endParaRPr lang="en-US" sz="7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2611020" y="197508"/>
            <a:ext cx="5035818" cy="1875842"/>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Tree>
    <p:extLst>
      <p:ext uri="{BB962C8B-B14F-4D97-AF65-F5344CB8AC3E}">
        <p14:creationId xmlns:p14="http://schemas.microsoft.com/office/powerpoint/2010/main" val="3796396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845771" y="3591145"/>
            <a:ext cx="8566318" cy="834993"/>
          </a:xfrm>
        </p:spPr>
        <p:txBody>
          <a:bodyPr vert="horz" lIns="91440" tIns="45720" rIns="91440" bIns="45720" rtlCol="0">
            <a:normAutofit/>
          </a:bodyPr>
          <a:lstStyle/>
          <a:p>
            <a:pPr algn="ctr"/>
            <a:r>
              <a:rPr lang="en-US" sz="4400" dirty="0"/>
              <a:t>A Horticultural Jargon Buster</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845771" y="4731824"/>
            <a:ext cx="8566317" cy="1325857"/>
          </a:xfrm>
        </p:spPr>
        <p:txBody>
          <a:bodyPr vert="horz" lIns="91440" tIns="45720" rIns="91440" bIns="45720" rtlCol="0">
            <a:normAutofit lnSpcReduction="10000"/>
          </a:bodyPr>
          <a:lstStyle/>
          <a:p>
            <a:pPr algn="ctr">
              <a:lnSpc>
                <a:spcPct val="90000"/>
              </a:lnSpc>
            </a:pPr>
            <a:r>
              <a:rPr lang="en-US" sz="4000" dirty="0">
                <a:solidFill>
                  <a:schemeClr val="accent6">
                    <a:lumMod val="75000"/>
                  </a:schemeClr>
                </a:solidFill>
              </a:rPr>
              <a:t>Session 5 – Specifications</a:t>
            </a:r>
          </a:p>
          <a:p>
            <a:pPr algn="ctr">
              <a:lnSpc>
                <a:spcPct val="90000"/>
              </a:lnSpc>
            </a:pPr>
            <a:endParaRPr lang="en-US" sz="700" dirty="0"/>
          </a:p>
          <a:p>
            <a:pPr algn="ctr">
              <a:lnSpc>
                <a:spcPct val="90000"/>
              </a:lnSpc>
            </a:pPr>
            <a:endParaRPr lang="en-US" sz="700" dirty="0"/>
          </a:p>
          <a:p>
            <a:pPr algn="ctr">
              <a:lnSpc>
                <a:spcPct val="90000"/>
              </a:lnSpc>
            </a:pPr>
            <a:r>
              <a:rPr lang="en-US" sz="1400" dirty="0"/>
              <a:t>www.palmstead.co.uk</a:t>
            </a:r>
          </a:p>
          <a:p>
            <a:pPr algn="ctr">
              <a:lnSpc>
                <a:spcPct val="90000"/>
              </a:lnSpc>
              <a:buFont typeface="Wingdings 3" charset="2"/>
              <a:buChar char=""/>
            </a:pPr>
            <a:endParaRPr lang="en-US" sz="7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2611020" y="197508"/>
            <a:ext cx="5035818" cy="1875842"/>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Tree>
    <p:extLst>
      <p:ext uri="{BB962C8B-B14F-4D97-AF65-F5344CB8AC3E}">
        <p14:creationId xmlns:p14="http://schemas.microsoft.com/office/powerpoint/2010/main" val="223899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5200" dirty="0"/>
              <a:t>Specifications</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1" name="Subtitle 2">
            <a:extLst>
              <a:ext uri="{FF2B5EF4-FFF2-40B4-BE49-F238E27FC236}">
                <a16:creationId xmlns:a16="http://schemas.microsoft.com/office/drawing/2014/main" id="{C0485643-91DF-41CE-9A5C-5F9E79A9C0A8}"/>
              </a:ext>
            </a:extLst>
          </p:cNvPr>
          <p:cNvSpPr txBox="1">
            <a:spLocks/>
          </p:cNvSpPr>
          <p:nvPr/>
        </p:nvSpPr>
        <p:spPr>
          <a:xfrm>
            <a:off x="1168952" y="1259005"/>
            <a:ext cx="8175135" cy="4939111"/>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sz="2800" dirty="0">
                <a:solidFill>
                  <a:schemeClr val="accent2"/>
                </a:solidFill>
              </a:rPr>
              <a:t>A definition </a:t>
            </a:r>
          </a:p>
          <a:p>
            <a:pPr algn="l">
              <a:lnSpc>
                <a:spcPct val="90000"/>
              </a:lnSpc>
            </a:pPr>
            <a:r>
              <a:rPr lang="en-GB" dirty="0">
                <a:solidFill>
                  <a:schemeClr val="accent6">
                    <a:lumMod val="75000"/>
                  </a:schemeClr>
                </a:solidFill>
              </a:rPr>
              <a:t>- identifying something precisely or of stating a precise requirement, a detailed description of the design and materials</a:t>
            </a:r>
          </a:p>
          <a:p>
            <a:pPr algn="l">
              <a:lnSpc>
                <a:spcPct val="90000"/>
              </a:lnSpc>
            </a:pPr>
            <a:r>
              <a:rPr lang="en-GB" dirty="0">
                <a:solidFill>
                  <a:schemeClr val="accent6">
                    <a:lumMod val="75000"/>
                  </a:schemeClr>
                </a:solidFill>
              </a:rPr>
              <a:t>				</a:t>
            </a:r>
          </a:p>
          <a:p>
            <a:pPr algn="l">
              <a:lnSpc>
                <a:spcPct val="90000"/>
              </a:lnSpc>
            </a:pPr>
            <a:r>
              <a:rPr lang="en-GB" dirty="0">
                <a:solidFill>
                  <a:schemeClr val="accent6">
                    <a:lumMod val="75000"/>
                  </a:schemeClr>
                </a:solidFill>
              </a:rPr>
              <a:t>Terms &amp; Jargon typical used in specifications;</a:t>
            </a:r>
          </a:p>
          <a:p>
            <a:pPr algn="l">
              <a:lnSpc>
                <a:spcPct val="90000"/>
              </a:lnSpc>
            </a:pPr>
            <a:endParaRPr lang="en-GB" dirty="0">
              <a:solidFill>
                <a:schemeClr val="accent6">
                  <a:lumMod val="75000"/>
                </a:schemeClr>
              </a:solidFill>
            </a:endParaRPr>
          </a:p>
          <a:p>
            <a:pPr marL="742950" lvl="1" indent="-285750" algn="l">
              <a:lnSpc>
                <a:spcPct val="90000"/>
              </a:lnSpc>
              <a:spcBef>
                <a:spcPts val="0"/>
              </a:spcBef>
              <a:buFont typeface="Wingdings" panose="05000000000000000000" pitchFamily="2" charset="2"/>
              <a:buChar char="Ø"/>
            </a:pPr>
            <a:r>
              <a:rPr lang="en-GB" sz="1800" dirty="0">
                <a:solidFill>
                  <a:schemeClr val="accent6">
                    <a:lumMod val="75000"/>
                  </a:schemeClr>
                </a:solidFill>
              </a:rPr>
              <a:t>Name</a:t>
            </a:r>
          </a:p>
          <a:p>
            <a:pPr marL="742950" lvl="1" indent="-285750" algn="l">
              <a:lnSpc>
                <a:spcPct val="90000"/>
              </a:lnSpc>
              <a:spcBef>
                <a:spcPts val="0"/>
              </a:spcBef>
              <a:buFont typeface="Wingdings" panose="05000000000000000000" pitchFamily="2" charset="2"/>
              <a:buChar char="Ø"/>
            </a:pPr>
            <a:r>
              <a:rPr lang="en-GB" sz="1800" dirty="0">
                <a:solidFill>
                  <a:schemeClr val="accent6">
                    <a:lumMod val="75000"/>
                  </a:schemeClr>
                </a:solidFill>
              </a:rPr>
              <a:t>Type</a:t>
            </a:r>
          </a:p>
          <a:p>
            <a:pPr marL="742950" lvl="1" indent="-285750" algn="l">
              <a:lnSpc>
                <a:spcPct val="90000"/>
              </a:lnSpc>
              <a:spcBef>
                <a:spcPts val="0"/>
              </a:spcBef>
              <a:buFont typeface="Wingdings" panose="05000000000000000000" pitchFamily="2" charset="2"/>
              <a:buChar char="Ø"/>
            </a:pPr>
            <a:r>
              <a:rPr lang="en-GB" sz="1800" dirty="0">
                <a:solidFill>
                  <a:schemeClr val="accent6">
                    <a:lumMod val="75000"/>
                  </a:schemeClr>
                </a:solidFill>
              </a:rPr>
              <a:t>Number</a:t>
            </a:r>
          </a:p>
          <a:p>
            <a:pPr marL="742950" lvl="1" indent="-285750" algn="l">
              <a:lnSpc>
                <a:spcPct val="90000"/>
              </a:lnSpc>
              <a:spcBef>
                <a:spcPts val="0"/>
              </a:spcBef>
              <a:buFont typeface="Wingdings" panose="05000000000000000000" pitchFamily="2" charset="2"/>
              <a:buChar char="Ø"/>
            </a:pPr>
            <a:r>
              <a:rPr lang="en-GB" sz="1800" dirty="0">
                <a:solidFill>
                  <a:schemeClr val="accent6">
                    <a:lumMod val="75000"/>
                  </a:schemeClr>
                </a:solidFill>
              </a:rPr>
              <a:t>Size</a:t>
            </a:r>
          </a:p>
          <a:p>
            <a:pPr marL="742950" lvl="1" indent="-285750" algn="l">
              <a:lnSpc>
                <a:spcPct val="90000"/>
              </a:lnSpc>
              <a:spcBef>
                <a:spcPts val="0"/>
              </a:spcBef>
              <a:buFont typeface="Wingdings" panose="05000000000000000000" pitchFamily="2" charset="2"/>
              <a:buChar char="Ø"/>
            </a:pPr>
            <a:r>
              <a:rPr lang="en-GB" sz="1800" dirty="0">
                <a:solidFill>
                  <a:schemeClr val="accent6">
                    <a:lumMod val="75000"/>
                  </a:schemeClr>
                </a:solidFill>
              </a:rPr>
              <a:t>Form</a:t>
            </a:r>
          </a:p>
          <a:p>
            <a:pPr marL="742950" lvl="1" indent="-285750" algn="l">
              <a:lnSpc>
                <a:spcPct val="90000"/>
              </a:lnSpc>
              <a:spcBef>
                <a:spcPts val="0"/>
              </a:spcBef>
              <a:buFont typeface="Wingdings" panose="05000000000000000000" pitchFamily="2" charset="2"/>
              <a:buChar char="Ø"/>
            </a:pPr>
            <a:r>
              <a:rPr lang="en-GB" sz="1800" dirty="0">
                <a:solidFill>
                  <a:schemeClr val="accent6">
                    <a:lumMod val="75000"/>
                  </a:schemeClr>
                </a:solidFill>
              </a:rPr>
              <a:t>Root ball/container size (restricted access)</a:t>
            </a:r>
          </a:p>
          <a:p>
            <a:pPr lvl="1" algn="l">
              <a:lnSpc>
                <a:spcPct val="90000"/>
              </a:lnSpc>
              <a:spcBef>
                <a:spcPts val="0"/>
              </a:spcBef>
            </a:pPr>
            <a:endParaRPr lang="en-GB" sz="1800" dirty="0">
              <a:solidFill>
                <a:schemeClr val="accent6">
                  <a:lumMod val="75000"/>
                </a:schemeClr>
              </a:solidFill>
            </a:endParaRPr>
          </a:p>
          <a:p>
            <a:pPr lvl="1" algn="l">
              <a:lnSpc>
                <a:spcPct val="90000"/>
              </a:lnSpc>
              <a:spcBef>
                <a:spcPts val="0"/>
              </a:spcBef>
            </a:pPr>
            <a:endParaRPr lang="en-GB" sz="1800" dirty="0">
              <a:solidFill>
                <a:schemeClr val="accent6">
                  <a:lumMod val="75000"/>
                </a:schemeClr>
              </a:solidFill>
            </a:endParaRPr>
          </a:p>
          <a:p>
            <a:pPr lvl="1" algn="l">
              <a:lnSpc>
                <a:spcPct val="90000"/>
              </a:lnSpc>
              <a:spcBef>
                <a:spcPts val="0"/>
              </a:spcBef>
            </a:pPr>
            <a:endParaRPr lang="en-GB" sz="1800" dirty="0">
              <a:solidFill>
                <a:schemeClr val="accent6">
                  <a:lumMod val="75000"/>
                </a:schemeClr>
              </a:solidFill>
            </a:endParaRPr>
          </a:p>
          <a:p>
            <a:pPr lvl="1" algn="l">
              <a:lnSpc>
                <a:spcPct val="90000"/>
              </a:lnSpc>
              <a:spcBef>
                <a:spcPts val="0"/>
              </a:spcBef>
            </a:pPr>
            <a:r>
              <a:rPr lang="en-US" sz="1800" dirty="0">
                <a:solidFill>
                  <a:schemeClr val="accent6">
                    <a:lumMod val="75000"/>
                  </a:schemeClr>
                </a:solidFill>
              </a:rPr>
              <a:t>A picture speaks a 1000 words – a review of our web site </a:t>
            </a:r>
            <a:r>
              <a:rPr lang="en-US" sz="800" dirty="0">
                <a:solidFill>
                  <a:schemeClr val="accent6">
                    <a:lumMod val="75000"/>
                  </a:schemeClr>
                </a:solidFill>
                <a:hlinkClick r:id="rId4"/>
              </a:rPr>
              <a:t>www.palmstead.co.uk</a:t>
            </a:r>
            <a:endParaRPr lang="en-US" sz="800" dirty="0">
              <a:solidFill>
                <a:schemeClr val="accent6">
                  <a:lumMod val="75000"/>
                </a:schemeClr>
              </a:solidFill>
            </a:endParaRPr>
          </a:p>
          <a:p>
            <a:pPr lvl="1" algn="l">
              <a:lnSpc>
                <a:spcPct val="90000"/>
              </a:lnSpc>
              <a:spcBef>
                <a:spcPts val="0"/>
              </a:spcBef>
            </a:pPr>
            <a:r>
              <a:rPr lang="en-US" sz="1800" dirty="0">
                <a:solidFill>
                  <a:schemeClr val="accent6">
                    <a:lumMod val="75000"/>
                  </a:schemeClr>
                </a:solidFill>
              </a:rPr>
              <a:t>How –high	-wide	-many stems		-much headroom ………………………</a:t>
            </a:r>
            <a:endParaRPr lang="en-US" sz="800" dirty="0">
              <a:solidFill>
                <a:schemeClr val="accent6">
                  <a:lumMod val="75000"/>
                </a:schemeClr>
              </a:solidFill>
            </a:endParaRPr>
          </a:p>
        </p:txBody>
      </p:sp>
      <p:pic>
        <p:nvPicPr>
          <p:cNvPr id="2050" name="Picture 2" descr="Image result for a picture of an umbrella form tree">
            <a:extLst>
              <a:ext uri="{FF2B5EF4-FFF2-40B4-BE49-F238E27FC236}">
                <a16:creationId xmlns:a16="http://schemas.microsoft.com/office/drawing/2014/main" id="{C5901EDA-2C36-4180-8C21-4284664BFC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22" t="4614" r="7721" b="11442"/>
          <a:stretch/>
        </p:blipFill>
        <p:spPr bwMode="auto">
          <a:xfrm>
            <a:off x="6414680" y="2257425"/>
            <a:ext cx="3090998" cy="314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69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4400" dirty="0"/>
              <a:t>Specification – PDF</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3" name="Subtitle 2">
            <a:extLst>
              <a:ext uri="{FF2B5EF4-FFF2-40B4-BE49-F238E27FC236}">
                <a16:creationId xmlns:a16="http://schemas.microsoft.com/office/drawing/2014/main" id="{6A8B3024-A873-44E9-A655-8F84DFE4C9C4}"/>
              </a:ext>
            </a:extLst>
          </p:cNvPr>
          <p:cNvSpPr txBox="1">
            <a:spLocks/>
          </p:cNvSpPr>
          <p:nvPr/>
        </p:nvSpPr>
        <p:spPr>
          <a:xfrm>
            <a:off x="4699591" y="1121200"/>
            <a:ext cx="4827181" cy="1415397"/>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dirty="0">
                <a:solidFill>
                  <a:schemeClr val="accent6">
                    <a:lumMod val="75000"/>
                  </a:schemeClr>
                </a:solidFill>
              </a:rPr>
              <a:t>Often it is the missing information that causes the problems and delays – in this case quantities. </a:t>
            </a:r>
          </a:p>
          <a:p>
            <a:pPr algn="l">
              <a:lnSpc>
                <a:spcPct val="90000"/>
              </a:lnSpc>
            </a:pPr>
            <a:r>
              <a:rPr lang="en-GB" dirty="0">
                <a:solidFill>
                  <a:schemeClr val="accent6">
                    <a:lumMod val="75000"/>
                  </a:schemeClr>
                </a:solidFill>
              </a:rPr>
              <a:t>It is understanding the terminology and what to expect that fills in the gaps</a:t>
            </a:r>
          </a:p>
        </p:txBody>
      </p:sp>
      <p:pic>
        <p:nvPicPr>
          <p:cNvPr id="3" name="Picture 2">
            <a:extLst>
              <a:ext uri="{FF2B5EF4-FFF2-40B4-BE49-F238E27FC236}">
                <a16:creationId xmlns:a16="http://schemas.microsoft.com/office/drawing/2014/main" id="{428AC9CC-94AB-46B8-822D-EDED96B0E3DE}"/>
              </a:ext>
            </a:extLst>
          </p:cNvPr>
          <p:cNvPicPr>
            <a:picLocks noChangeAspect="1"/>
          </p:cNvPicPr>
          <p:nvPr/>
        </p:nvPicPr>
        <p:blipFill rotWithShape="1">
          <a:blip r:embed="rId4"/>
          <a:srcRect r="8212"/>
          <a:stretch/>
        </p:blipFill>
        <p:spPr>
          <a:xfrm>
            <a:off x="1087298" y="1066140"/>
            <a:ext cx="3612293" cy="5210175"/>
          </a:xfrm>
          <a:prstGeom prst="rect">
            <a:avLst/>
          </a:prstGeom>
        </p:spPr>
      </p:pic>
      <p:pic>
        <p:nvPicPr>
          <p:cNvPr id="4" name="Picture 3">
            <a:extLst>
              <a:ext uri="{FF2B5EF4-FFF2-40B4-BE49-F238E27FC236}">
                <a16:creationId xmlns:a16="http://schemas.microsoft.com/office/drawing/2014/main" id="{3241ED2F-0AF9-434B-B0E2-565BF4B58EEF}"/>
              </a:ext>
            </a:extLst>
          </p:cNvPr>
          <p:cNvPicPr>
            <a:picLocks noChangeAspect="1"/>
          </p:cNvPicPr>
          <p:nvPr/>
        </p:nvPicPr>
        <p:blipFill>
          <a:blip r:embed="rId5"/>
          <a:stretch>
            <a:fillRect/>
          </a:stretch>
        </p:blipFill>
        <p:spPr>
          <a:xfrm>
            <a:off x="4769839" y="2591655"/>
            <a:ext cx="4827181" cy="3585263"/>
          </a:xfrm>
          <a:prstGeom prst="rect">
            <a:avLst/>
          </a:prstGeom>
        </p:spPr>
      </p:pic>
    </p:spTree>
    <p:extLst>
      <p:ext uri="{BB962C8B-B14F-4D97-AF65-F5344CB8AC3E}">
        <p14:creationId xmlns:p14="http://schemas.microsoft.com/office/powerpoint/2010/main" val="1808672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sz="4400" dirty="0"/>
              <a:t>Specification – in excel</a:t>
            </a: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
        <p:nvSpPr>
          <p:cNvPr id="13" name="Subtitle 2">
            <a:extLst>
              <a:ext uri="{FF2B5EF4-FFF2-40B4-BE49-F238E27FC236}">
                <a16:creationId xmlns:a16="http://schemas.microsoft.com/office/drawing/2014/main" id="{6A8B3024-A873-44E9-A655-8F84DFE4C9C4}"/>
              </a:ext>
            </a:extLst>
          </p:cNvPr>
          <p:cNvSpPr txBox="1">
            <a:spLocks/>
          </p:cNvSpPr>
          <p:nvPr/>
        </p:nvSpPr>
        <p:spPr>
          <a:xfrm>
            <a:off x="6679654" y="1223766"/>
            <a:ext cx="3200400" cy="5100054"/>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spcBef>
                <a:spcPts val="0"/>
              </a:spcBef>
            </a:pPr>
            <a:endParaRPr lang="en-GB" dirty="0">
              <a:solidFill>
                <a:schemeClr val="accent6">
                  <a:lumMod val="75000"/>
                </a:schemeClr>
              </a:solidFill>
            </a:endParaRPr>
          </a:p>
          <a:p>
            <a:pPr algn="l">
              <a:lnSpc>
                <a:spcPct val="90000"/>
              </a:lnSpc>
              <a:spcBef>
                <a:spcPts val="0"/>
              </a:spcBef>
            </a:pPr>
            <a:endParaRPr lang="en-GB" dirty="0">
              <a:solidFill>
                <a:schemeClr val="accent6">
                  <a:lumMod val="75000"/>
                </a:schemeClr>
              </a:solidFill>
            </a:endParaRPr>
          </a:p>
          <a:p>
            <a:pPr algn="l">
              <a:lnSpc>
                <a:spcPct val="90000"/>
              </a:lnSpc>
              <a:spcBef>
                <a:spcPts val="0"/>
              </a:spcBef>
            </a:pPr>
            <a:r>
              <a:rPr lang="en-GB" dirty="0">
                <a:solidFill>
                  <a:schemeClr val="accent6">
                    <a:lumMod val="75000"/>
                  </a:schemeClr>
                </a:solidFill>
              </a:rPr>
              <a:t>Documents sent in Microsoft excel allows the transfer of information rapidly when we need to talk to others</a:t>
            </a:r>
          </a:p>
          <a:p>
            <a:pPr algn="l">
              <a:lnSpc>
                <a:spcPct val="90000"/>
              </a:lnSpc>
              <a:spcBef>
                <a:spcPts val="0"/>
              </a:spcBef>
            </a:pPr>
            <a:endParaRPr lang="en-GB" dirty="0">
              <a:solidFill>
                <a:schemeClr val="accent6">
                  <a:lumMod val="75000"/>
                </a:schemeClr>
              </a:solidFill>
            </a:endParaRPr>
          </a:p>
          <a:p>
            <a:pPr algn="l">
              <a:lnSpc>
                <a:spcPct val="90000"/>
              </a:lnSpc>
              <a:spcBef>
                <a:spcPts val="0"/>
              </a:spcBef>
            </a:pPr>
            <a:r>
              <a:rPr lang="en-GB" dirty="0">
                <a:solidFill>
                  <a:schemeClr val="accent6">
                    <a:lumMod val="75000"/>
                  </a:schemeClr>
                </a:solidFill>
              </a:rPr>
              <a:t>If the planting date is known the form may include OG / RB for planting </a:t>
            </a:r>
          </a:p>
          <a:p>
            <a:pPr algn="l">
              <a:lnSpc>
                <a:spcPct val="90000"/>
              </a:lnSpc>
              <a:spcBef>
                <a:spcPts val="0"/>
              </a:spcBef>
            </a:pPr>
            <a:endParaRPr lang="en-GB" dirty="0">
              <a:solidFill>
                <a:schemeClr val="accent6">
                  <a:lumMod val="75000"/>
                </a:schemeClr>
              </a:solidFill>
            </a:endParaRPr>
          </a:p>
          <a:p>
            <a:pPr algn="l">
              <a:lnSpc>
                <a:spcPct val="90000"/>
              </a:lnSpc>
              <a:spcBef>
                <a:spcPts val="0"/>
              </a:spcBef>
            </a:pPr>
            <a:r>
              <a:rPr lang="en-GB" dirty="0">
                <a:solidFill>
                  <a:schemeClr val="accent6">
                    <a:lumMod val="75000"/>
                  </a:schemeClr>
                </a:solidFill>
              </a:rPr>
              <a:t>November – March</a:t>
            </a:r>
          </a:p>
          <a:p>
            <a:pPr algn="l">
              <a:lnSpc>
                <a:spcPct val="90000"/>
              </a:lnSpc>
              <a:spcBef>
                <a:spcPts val="0"/>
              </a:spcBef>
            </a:pPr>
            <a:endParaRPr lang="en-GB" dirty="0">
              <a:solidFill>
                <a:schemeClr val="accent6">
                  <a:lumMod val="75000"/>
                </a:schemeClr>
              </a:solidFill>
            </a:endParaRPr>
          </a:p>
          <a:p>
            <a:pPr algn="l">
              <a:lnSpc>
                <a:spcPct val="90000"/>
              </a:lnSpc>
              <a:spcBef>
                <a:spcPts val="0"/>
              </a:spcBef>
            </a:pPr>
            <a:r>
              <a:rPr lang="en-GB" dirty="0">
                <a:solidFill>
                  <a:schemeClr val="accent6">
                    <a:lumMod val="75000"/>
                  </a:schemeClr>
                </a:solidFill>
              </a:rPr>
              <a:t>On occasion specifications need to be challenged, in this case ‘dragging &amp; dropping’ in excel returns sizes that may not be relevant to the pot size</a:t>
            </a:r>
          </a:p>
        </p:txBody>
      </p:sp>
      <p:graphicFrame>
        <p:nvGraphicFramePr>
          <p:cNvPr id="14" name="Table 13">
            <a:extLst>
              <a:ext uri="{FF2B5EF4-FFF2-40B4-BE49-F238E27FC236}">
                <a16:creationId xmlns:a16="http://schemas.microsoft.com/office/drawing/2014/main" id="{EA85E202-1093-4CF9-92C6-E10279DFD33B}"/>
              </a:ext>
            </a:extLst>
          </p:cNvPr>
          <p:cNvGraphicFramePr>
            <a:graphicFrameLocks noGrp="1"/>
          </p:cNvGraphicFramePr>
          <p:nvPr>
            <p:extLst>
              <p:ext uri="{D42A27DB-BD31-4B8C-83A1-F6EECF244321}">
                <p14:modId xmlns:p14="http://schemas.microsoft.com/office/powerpoint/2010/main" val="3128688289"/>
              </p:ext>
            </p:extLst>
          </p:nvPr>
        </p:nvGraphicFramePr>
        <p:xfrm>
          <a:off x="1509823" y="1259007"/>
          <a:ext cx="4937590" cy="5367846"/>
        </p:xfrm>
        <a:graphic>
          <a:graphicData uri="http://schemas.openxmlformats.org/drawingml/2006/table">
            <a:tbl>
              <a:tblPr/>
              <a:tblGrid>
                <a:gridCol w="2598325">
                  <a:extLst>
                    <a:ext uri="{9D8B030D-6E8A-4147-A177-3AD203B41FA5}">
                      <a16:colId xmlns:a16="http://schemas.microsoft.com/office/drawing/2014/main" val="3863718828"/>
                    </a:ext>
                  </a:extLst>
                </a:gridCol>
                <a:gridCol w="572250">
                  <a:extLst>
                    <a:ext uri="{9D8B030D-6E8A-4147-A177-3AD203B41FA5}">
                      <a16:colId xmlns:a16="http://schemas.microsoft.com/office/drawing/2014/main" val="3241236601"/>
                    </a:ext>
                  </a:extLst>
                </a:gridCol>
                <a:gridCol w="680514">
                  <a:extLst>
                    <a:ext uri="{9D8B030D-6E8A-4147-A177-3AD203B41FA5}">
                      <a16:colId xmlns:a16="http://schemas.microsoft.com/office/drawing/2014/main" val="1088601991"/>
                    </a:ext>
                  </a:extLst>
                </a:gridCol>
                <a:gridCol w="634114">
                  <a:extLst>
                    <a:ext uri="{9D8B030D-6E8A-4147-A177-3AD203B41FA5}">
                      <a16:colId xmlns:a16="http://schemas.microsoft.com/office/drawing/2014/main" val="2120148215"/>
                    </a:ext>
                  </a:extLst>
                </a:gridCol>
                <a:gridCol w="452387">
                  <a:extLst>
                    <a:ext uri="{9D8B030D-6E8A-4147-A177-3AD203B41FA5}">
                      <a16:colId xmlns:a16="http://schemas.microsoft.com/office/drawing/2014/main" val="2278234431"/>
                    </a:ext>
                  </a:extLst>
                </a:gridCol>
              </a:tblGrid>
              <a:tr h="162662">
                <a:tc>
                  <a:txBody>
                    <a:bodyPr/>
                    <a:lstStyle/>
                    <a:p>
                      <a:pPr algn="l" fontAlgn="ctr"/>
                      <a:r>
                        <a:rPr lang="en-GB" sz="1000" b="1" i="0" u="none" strike="noStrike" dirty="0">
                          <a:solidFill>
                            <a:srgbClr val="000000"/>
                          </a:solidFill>
                          <a:effectLst/>
                          <a:latin typeface="Calibri" panose="020F0502020204030204" pitchFamily="34" charset="0"/>
                        </a:rPr>
                        <a:t>Hedges</a:t>
                      </a:r>
                    </a:p>
                  </a:txBody>
                  <a:tcPr marL="6919" marR="6919" marT="6919" marB="0" anchor="ctr">
                    <a:lnL>
                      <a:noFill/>
                    </a:lnL>
                    <a:lnR>
                      <a:noFill/>
                    </a:lnR>
                    <a:lnT>
                      <a:noFill/>
                    </a:lnT>
                    <a:lnB>
                      <a:noFill/>
                    </a:lnB>
                    <a:solidFill>
                      <a:srgbClr val="C6E0B4"/>
                    </a:solidFill>
                  </a:tcPr>
                </a:tc>
                <a:tc>
                  <a:txBody>
                    <a:bodyPr/>
                    <a:lstStyle/>
                    <a:p>
                      <a:pPr algn="l" fontAlgn="ctr"/>
                      <a:r>
                        <a:rPr lang="en-GB" sz="1000" b="1" i="0" u="none" strike="noStrike">
                          <a:solidFill>
                            <a:srgbClr val="000000"/>
                          </a:solidFill>
                          <a:effectLst/>
                          <a:latin typeface="Calibri" panose="020F0502020204030204" pitchFamily="34" charset="0"/>
                        </a:rPr>
                        <a:t>Type</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Number</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Size</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Form</a:t>
                      </a:r>
                    </a:p>
                  </a:txBody>
                  <a:tcPr marL="6919" marR="6919" marT="6919" marB="0" anchor="ctr">
                    <a:lnL>
                      <a:noFill/>
                    </a:lnL>
                    <a:lnR>
                      <a:noFill/>
                    </a:lnR>
                    <a:lnT>
                      <a:noFill/>
                    </a:lnT>
                    <a:lnB>
                      <a:noFill/>
                    </a:lnB>
                    <a:solidFill>
                      <a:srgbClr val="C6E0B4"/>
                    </a:solidFill>
                  </a:tcPr>
                </a:tc>
                <a:extLst>
                  <a:ext uri="{0D108BD9-81ED-4DB2-BD59-A6C34878D82A}">
                    <a16:rowId xmlns:a16="http://schemas.microsoft.com/office/drawing/2014/main" val="3737490228"/>
                  </a:ext>
                </a:extLst>
              </a:tr>
              <a:tr h="162662">
                <a:tc>
                  <a:txBody>
                    <a:bodyPr/>
                    <a:lstStyle/>
                    <a:p>
                      <a:pPr algn="l" fontAlgn="ctr"/>
                      <a:r>
                        <a:rPr lang="en-GB" sz="1000" b="0" i="0" u="none" strike="noStrike" dirty="0">
                          <a:solidFill>
                            <a:srgbClr val="000000"/>
                          </a:solidFill>
                          <a:effectLst/>
                          <a:latin typeface="Calibri" panose="020F0502020204030204" pitchFamily="34" charset="0"/>
                        </a:rPr>
                        <a:t>Lonicera </a:t>
                      </a:r>
                      <a:r>
                        <a:rPr lang="en-GB" sz="1000" b="0" i="0" u="none" strike="noStrike" dirty="0" err="1">
                          <a:solidFill>
                            <a:srgbClr val="000000"/>
                          </a:solidFill>
                          <a:effectLst/>
                          <a:latin typeface="Calibri" panose="020F0502020204030204" pitchFamily="34" charset="0"/>
                        </a:rPr>
                        <a:t>pileata</a:t>
                      </a:r>
                      <a:endParaRPr lang="en-GB" sz="1000" b="0" i="0" u="none" strike="noStrike" dirty="0">
                        <a:solidFill>
                          <a:srgbClr val="000000"/>
                        </a:solidFill>
                        <a:effectLst/>
                        <a:latin typeface="Calibri" panose="020F0502020204030204" pitchFamily="34" charset="0"/>
                      </a:endParaRP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655</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10L</a:t>
                      </a:r>
                    </a:p>
                  </a:txBody>
                  <a:tcPr marL="6919" marR="6919" marT="6919" marB="0" anchor="ctr">
                    <a:lnL>
                      <a:noFill/>
                    </a:lnL>
                    <a:lnR>
                      <a:noFill/>
                    </a:lnR>
                    <a:lnT>
                      <a:noFill/>
                    </a:lnT>
                    <a:lnB>
                      <a:noFill/>
                    </a:lnB>
                  </a:tcPr>
                </a:tc>
                <a:extLst>
                  <a:ext uri="{0D108BD9-81ED-4DB2-BD59-A6C34878D82A}">
                    <a16:rowId xmlns:a16="http://schemas.microsoft.com/office/drawing/2014/main" val="699061219"/>
                  </a:ext>
                </a:extLst>
              </a:tr>
              <a:tr h="162662">
                <a:tc>
                  <a:txBody>
                    <a:bodyPr/>
                    <a:lstStyle/>
                    <a:p>
                      <a:pPr algn="l" fontAlgn="ctr"/>
                      <a:r>
                        <a:rPr lang="en-GB" sz="1000" b="0" i="0" u="none" strike="noStrike">
                          <a:solidFill>
                            <a:srgbClr val="000000"/>
                          </a:solidFill>
                          <a:effectLst/>
                          <a:latin typeface="Calibri" panose="020F0502020204030204" pitchFamily="34" charset="0"/>
                        </a:rPr>
                        <a:t>Pittosporum tenn. Irene Patterson</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1071</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30-40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10L</a:t>
                      </a:r>
                    </a:p>
                  </a:txBody>
                  <a:tcPr marL="6919" marR="6919" marT="6919" marB="0" anchor="ctr">
                    <a:lnL>
                      <a:noFill/>
                    </a:lnL>
                    <a:lnR>
                      <a:noFill/>
                    </a:lnR>
                    <a:lnT>
                      <a:noFill/>
                    </a:lnT>
                    <a:lnB>
                      <a:noFill/>
                    </a:lnB>
                  </a:tcPr>
                </a:tc>
                <a:extLst>
                  <a:ext uri="{0D108BD9-81ED-4DB2-BD59-A6C34878D82A}">
                    <a16:rowId xmlns:a16="http://schemas.microsoft.com/office/drawing/2014/main" val="765830942"/>
                  </a:ext>
                </a:extLst>
              </a:tr>
              <a:tr h="162662">
                <a:tc>
                  <a:txBody>
                    <a:bodyPr/>
                    <a:lstStyle/>
                    <a:p>
                      <a:pPr algn="l" fontAlgn="ctr"/>
                      <a:r>
                        <a:rPr lang="en-GB" sz="1000" b="0" i="0" u="none" strike="noStrike">
                          <a:solidFill>
                            <a:srgbClr val="000000"/>
                          </a:solidFill>
                          <a:effectLst/>
                          <a:latin typeface="Calibri" panose="020F0502020204030204" pitchFamily="34" charset="0"/>
                        </a:rPr>
                        <a:t>Prunus laur. Otto Luyken</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735</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60-80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10L</a:t>
                      </a:r>
                    </a:p>
                  </a:txBody>
                  <a:tcPr marL="6919" marR="6919" marT="6919" marB="0" anchor="ctr">
                    <a:lnL>
                      <a:noFill/>
                    </a:lnL>
                    <a:lnR>
                      <a:noFill/>
                    </a:lnR>
                    <a:lnT>
                      <a:noFill/>
                    </a:lnT>
                    <a:lnB>
                      <a:noFill/>
                    </a:lnB>
                  </a:tcPr>
                </a:tc>
                <a:extLst>
                  <a:ext uri="{0D108BD9-81ED-4DB2-BD59-A6C34878D82A}">
                    <a16:rowId xmlns:a16="http://schemas.microsoft.com/office/drawing/2014/main" val="4269040981"/>
                  </a:ext>
                </a:extLst>
              </a:tr>
              <a:tr h="162662">
                <a:tc>
                  <a:txBody>
                    <a:bodyPr/>
                    <a:lstStyle/>
                    <a:p>
                      <a:pPr algn="l" fontAlgn="ctr"/>
                      <a:r>
                        <a:rPr lang="en-GB" sz="1000" b="1" i="0" u="none" strike="noStrike">
                          <a:solidFill>
                            <a:srgbClr val="000000"/>
                          </a:solidFill>
                          <a:effectLst/>
                          <a:latin typeface="Calibri" panose="020F0502020204030204" pitchFamily="34" charset="0"/>
                        </a:rPr>
                        <a:t>POS Shrubs Mix 1</a:t>
                      </a:r>
                    </a:p>
                  </a:txBody>
                  <a:tcPr marL="6919" marR="6919" marT="6919" marB="0" anchor="ctr">
                    <a:lnL>
                      <a:noFill/>
                    </a:lnL>
                    <a:lnR>
                      <a:noFill/>
                    </a:lnR>
                    <a:lnT>
                      <a:noFill/>
                    </a:lnT>
                    <a:lnB>
                      <a:noFill/>
                    </a:lnB>
                    <a:solidFill>
                      <a:srgbClr val="C6E0B4"/>
                    </a:solidFill>
                  </a:tcPr>
                </a:tc>
                <a:tc>
                  <a:txBody>
                    <a:bodyPr/>
                    <a:lstStyle/>
                    <a:p>
                      <a:pPr algn="l" fontAlgn="ctr"/>
                      <a:r>
                        <a:rPr lang="en-GB" sz="1000" b="1" i="0" u="none" strike="noStrike">
                          <a:solidFill>
                            <a:srgbClr val="000000"/>
                          </a:solidFill>
                          <a:effectLst/>
                          <a:latin typeface="Calibri" panose="020F0502020204030204" pitchFamily="34" charset="0"/>
                        </a:rPr>
                        <a:t>Type</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Number</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Size</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Form</a:t>
                      </a:r>
                    </a:p>
                  </a:txBody>
                  <a:tcPr marL="6919" marR="6919" marT="6919" marB="0" anchor="ctr">
                    <a:lnL>
                      <a:noFill/>
                    </a:lnL>
                    <a:lnR>
                      <a:noFill/>
                    </a:lnR>
                    <a:lnT>
                      <a:noFill/>
                    </a:lnT>
                    <a:lnB>
                      <a:noFill/>
                    </a:lnB>
                    <a:solidFill>
                      <a:srgbClr val="C6E0B4"/>
                    </a:solidFill>
                  </a:tcPr>
                </a:tc>
                <a:extLst>
                  <a:ext uri="{0D108BD9-81ED-4DB2-BD59-A6C34878D82A}">
                    <a16:rowId xmlns:a16="http://schemas.microsoft.com/office/drawing/2014/main" val="2579210729"/>
                  </a:ext>
                </a:extLst>
              </a:tr>
              <a:tr h="162662">
                <a:tc>
                  <a:txBody>
                    <a:bodyPr/>
                    <a:lstStyle/>
                    <a:p>
                      <a:pPr algn="l" fontAlgn="ctr"/>
                      <a:r>
                        <a:rPr lang="en-GB" sz="1000" b="0" i="0" u="none" strike="noStrike">
                          <a:solidFill>
                            <a:srgbClr val="000000"/>
                          </a:solidFill>
                          <a:effectLst/>
                          <a:latin typeface="Calibri" panose="020F0502020204030204" pitchFamily="34" charset="0"/>
                        </a:rPr>
                        <a:t>Cornus alba Elegantissima</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192</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3621151397"/>
                  </a:ext>
                </a:extLst>
              </a:tr>
              <a:tr h="162662">
                <a:tc>
                  <a:txBody>
                    <a:bodyPr/>
                    <a:lstStyle/>
                    <a:p>
                      <a:pPr algn="l" fontAlgn="ctr"/>
                      <a:r>
                        <a:rPr lang="en-GB" sz="1000" b="0" i="0" u="none" strike="noStrike" dirty="0" err="1">
                          <a:solidFill>
                            <a:srgbClr val="000000"/>
                          </a:solidFill>
                          <a:effectLst/>
                          <a:latin typeface="Calibri" panose="020F0502020204030204" pitchFamily="34" charset="0"/>
                        </a:rPr>
                        <a:t>Cornus</a:t>
                      </a:r>
                      <a:r>
                        <a:rPr lang="en-GB" sz="1000" b="0" i="0" u="none" strike="noStrike" dirty="0">
                          <a:solidFill>
                            <a:srgbClr val="000000"/>
                          </a:solidFill>
                          <a:effectLst/>
                          <a:latin typeface="Calibri" panose="020F0502020204030204" pitchFamily="34" charset="0"/>
                        </a:rPr>
                        <a:t> stolonifera</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192</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2028064971"/>
                  </a:ext>
                </a:extLst>
              </a:tr>
              <a:tr h="162662">
                <a:tc>
                  <a:txBody>
                    <a:bodyPr/>
                    <a:lstStyle/>
                    <a:p>
                      <a:pPr algn="l" fontAlgn="ctr"/>
                      <a:r>
                        <a:rPr lang="en-GB" sz="1000" b="0" i="0" u="none" strike="noStrike">
                          <a:solidFill>
                            <a:srgbClr val="000000"/>
                          </a:solidFill>
                          <a:effectLst/>
                          <a:latin typeface="Calibri" panose="020F0502020204030204" pitchFamily="34" charset="0"/>
                        </a:rPr>
                        <a:t>Cornus sang. Midwinter Fire</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128</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1658641367"/>
                  </a:ext>
                </a:extLst>
              </a:tr>
              <a:tr h="162662">
                <a:tc>
                  <a:txBody>
                    <a:bodyPr/>
                    <a:lstStyle/>
                    <a:p>
                      <a:pPr algn="l" fontAlgn="ctr"/>
                      <a:r>
                        <a:rPr lang="en-GB" sz="1000" b="0" i="0" u="none" strike="noStrike">
                          <a:solidFill>
                            <a:srgbClr val="000000"/>
                          </a:solidFill>
                          <a:effectLst/>
                          <a:latin typeface="Calibri" panose="020F0502020204030204" pitchFamily="34" charset="0"/>
                        </a:rPr>
                        <a:t>Osmanthus x burkwoodii</a:t>
                      </a:r>
                    </a:p>
                  </a:txBody>
                  <a:tcPr marL="6919" marR="6919" marT="6919" marB="0" anchor="ctr">
                    <a:lnL>
                      <a:noFill/>
                    </a:lnL>
                    <a:lnR>
                      <a:noFill/>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192</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3248114669"/>
                  </a:ext>
                </a:extLst>
              </a:tr>
              <a:tr h="162662">
                <a:tc>
                  <a:txBody>
                    <a:bodyPr/>
                    <a:lstStyle/>
                    <a:p>
                      <a:pPr algn="l" fontAlgn="ctr"/>
                      <a:r>
                        <a:rPr lang="en-GB" sz="1000" b="0" i="0" u="none" strike="noStrike">
                          <a:solidFill>
                            <a:srgbClr val="000000"/>
                          </a:solidFill>
                          <a:effectLst/>
                          <a:latin typeface="Calibri" panose="020F0502020204030204" pitchFamily="34" charset="0"/>
                        </a:rPr>
                        <a:t>Symphoricarpus x chen. Hancock</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192</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3066158717"/>
                  </a:ext>
                </a:extLst>
              </a:tr>
              <a:tr h="162662">
                <a:tc>
                  <a:txBody>
                    <a:bodyPr/>
                    <a:lstStyle/>
                    <a:p>
                      <a:pPr algn="l" fontAlgn="ctr"/>
                      <a:r>
                        <a:rPr lang="en-GB" sz="1000" b="0" i="0" u="none" strike="noStrike">
                          <a:solidFill>
                            <a:srgbClr val="000000"/>
                          </a:solidFill>
                          <a:effectLst/>
                          <a:latin typeface="Calibri" panose="020F0502020204030204" pitchFamily="34" charset="0"/>
                        </a:rPr>
                        <a:t>Viburnum davidii</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192</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2128000203"/>
                  </a:ext>
                </a:extLst>
              </a:tr>
              <a:tr h="162662">
                <a:tc>
                  <a:txBody>
                    <a:bodyPr/>
                    <a:lstStyle/>
                    <a:p>
                      <a:pPr algn="l" fontAlgn="ctr"/>
                      <a:r>
                        <a:rPr lang="en-GB" sz="1000" b="0" i="0" u="none" strike="noStrike">
                          <a:solidFill>
                            <a:srgbClr val="000000"/>
                          </a:solidFill>
                          <a:effectLst/>
                          <a:latin typeface="Calibri" panose="020F0502020204030204" pitchFamily="34" charset="0"/>
                        </a:rPr>
                        <a:t>Viburnum burkwoodii</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192</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1772127090"/>
                  </a:ext>
                </a:extLst>
              </a:tr>
              <a:tr h="162662">
                <a:tc>
                  <a:txBody>
                    <a:bodyPr/>
                    <a:lstStyle/>
                    <a:p>
                      <a:pPr algn="l" fontAlgn="ctr"/>
                      <a:r>
                        <a:rPr lang="en-GB" sz="1000" b="1" i="0" u="none" strike="noStrike" dirty="0">
                          <a:solidFill>
                            <a:srgbClr val="000000"/>
                          </a:solidFill>
                          <a:effectLst/>
                          <a:latin typeface="Calibri" panose="020F0502020204030204" pitchFamily="34" charset="0"/>
                        </a:rPr>
                        <a:t>POS Shrubs Mix 2</a:t>
                      </a:r>
                    </a:p>
                  </a:txBody>
                  <a:tcPr marL="6919" marR="6919" marT="6919" marB="0" anchor="ctr">
                    <a:lnL>
                      <a:noFill/>
                    </a:lnL>
                    <a:lnR>
                      <a:noFill/>
                    </a:lnR>
                    <a:lnT>
                      <a:noFill/>
                    </a:lnT>
                    <a:lnB>
                      <a:noFill/>
                    </a:lnB>
                    <a:solidFill>
                      <a:srgbClr val="C6E0B4"/>
                    </a:solidFill>
                  </a:tcPr>
                </a:tc>
                <a:tc>
                  <a:txBody>
                    <a:bodyPr/>
                    <a:lstStyle/>
                    <a:p>
                      <a:pPr algn="l" fontAlgn="ctr"/>
                      <a:r>
                        <a:rPr lang="en-GB" sz="1000" b="1" i="0" u="none" strike="noStrike" dirty="0">
                          <a:solidFill>
                            <a:srgbClr val="000000"/>
                          </a:solidFill>
                          <a:effectLst/>
                          <a:latin typeface="Calibri" panose="020F0502020204030204" pitchFamily="34" charset="0"/>
                        </a:rPr>
                        <a:t>Type</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Number</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Size</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Form</a:t>
                      </a:r>
                    </a:p>
                  </a:txBody>
                  <a:tcPr marL="6919" marR="6919" marT="6919" marB="0" anchor="ctr">
                    <a:lnL>
                      <a:noFill/>
                    </a:lnL>
                    <a:lnR>
                      <a:noFill/>
                    </a:lnR>
                    <a:lnT>
                      <a:noFill/>
                    </a:lnT>
                    <a:lnB>
                      <a:noFill/>
                    </a:lnB>
                    <a:solidFill>
                      <a:srgbClr val="C6E0B4"/>
                    </a:solidFill>
                  </a:tcPr>
                </a:tc>
                <a:extLst>
                  <a:ext uri="{0D108BD9-81ED-4DB2-BD59-A6C34878D82A}">
                    <a16:rowId xmlns:a16="http://schemas.microsoft.com/office/drawing/2014/main" val="1447130144"/>
                  </a:ext>
                </a:extLst>
              </a:tr>
              <a:tr h="162662">
                <a:tc>
                  <a:txBody>
                    <a:bodyPr/>
                    <a:lstStyle/>
                    <a:p>
                      <a:pPr algn="l" fontAlgn="ctr"/>
                      <a:r>
                        <a:rPr lang="en-GB" sz="1000" b="0" i="0" u="none" strike="noStrike" dirty="0">
                          <a:solidFill>
                            <a:srgbClr val="000000"/>
                          </a:solidFill>
                          <a:effectLst/>
                          <a:latin typeface="Calibri" panose="020F0502020204030204" pitchFamily="34" charset="0"/>
                        </a:rPr>
                        <a:t>Euonymus for. Emerald Gaiety</a:t>
                      </a:r>
                    </a:p>
                  </a:txBody>
                  <a:tcPr marL="6919" marR="6919" marT="6919" marB="0" anchor="ctr">
                    <a:lnL>
                      <a:noFill/>
                    </a:lnL>
                    <a:lnR>
                      <a:noFill/>
                    </a:lnR>
                    <a:lnT>
                      <a:noFill/>
                    </a:lnT>
                    <a:lnB>
                      <a:noFill/>
                    </a:lnB>
                  </a:tcPr>
                </a:tc>
                <a:tc>
                  <a:txBody>
                    <a:bodyPr/>
                    <a:lstStyle/>
                    <a:p>
                      <a:pPr algn="l" fontAlgn="ctr"/>
                      <a:r>
                        <a:rPr lang="en-GB" sz="1000" b="0" i="0" u="none" strike="noStrike" dirty="0">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354</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60-80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1689475150"/>
                  </a:ext>
                </a:extLst>
              </a:tr>
              <a:tr h="162662">
                <a:tc>
                  <a:txBody>
                    <a:bodyPr/>
                    <a:lstStyle/>
                    <a:p>
                      <a:pPr algn="l" fontAlgn="ctr"/>
                      <a:r>
                        <a:rPr lang="en-GB" sz="1000" b="0" i="0" u="none" strike="noStrike">
                          <a:solidFill>
                            <a:srgbClr val="000000"/>
                          </a:solidFill>
                          <a:effectLst/>
                          <a:latin typeface="Calibri" panose="020F0502020204030204" pitchFamily="34" charset="0"/>
                        </a:rPr>
                        <a:t>Hebe albicans</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354</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60-80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1842636850"/>
                  </a:ext>
                </a:extLst>
              </a:tr>
              <a:tr h="162662">
                <a:tc>
                  <a:txBody>
                    <a:bodyPr/>
                    <a:lstStyle/>
                    <a:p>
                      <a:pPr algn="l" fontAlgn="ctr"/>
                      <a:r>
                        <a:rPr lang="en-GB" sz="1000" b="0" i="0" u="none" strike="noStrike">
                          <a:solidFill>
                            <a:srgbClr val="000000"/>
                          </a:solidFill>
                          <a:effectLst/>
                          <a:latin typeface="Calibri" panose="020F0502020204030204" pitchFamily="34" charset="0"/>
                        </a:rPr>
                        <a:t>Hebe Autumn Glory</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354</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60-80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501041604"/>
                  </a:ext>
                </a:extLst>
              </a:tr>
              <a:tr h="162662">
                <a:tc>
                  <a:txBody>
                    <a:bodyPr/>
                    <a:lstStyle/>
                    <a:p>
                      <a:pPr algn="l" fontAlgn="ctr"/>
                      <a:r>
                        <a:rPr lang="en-GB" sz="1000" b="0" i="0" u="none" strike="noStrike">
                          <a:solidFill>
                            <a:srgbClr val="000000"/>
                          </a:solidFill>
                          <a:effectLst/>
                          <a:latin typeface="Calibri" panose="020F0502020204030204" pitchFamily="34" charset="0"/>
                        </a:rPr>
                        <a:t>Hypericum hidcote</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177</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60-80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1202577214"/>
                  </a:ext>
                </a:extLst>
              </a:tr>
              <a:tr h="162662">
                <a:tc>
                  <a:txBody>
                    <a:bodyPr/>
                    <a:lstStyle/>
                    <a:p>
                      <a:pPr algn="l" fontAlgn="ctr"/>
                      <a:r>
                        <a:rPr lang="en-GB" sz="1000" b="0" i="0" u="none" strike="noStrike" dirty="0" err="1">
                          <a:solidFill>
                            <a:srgbClr val="000000"/>
                          </a:solidFill>
                          <a:effectLst/>
                          <a:latin typeface="Calibri" panose="020F0502020204030204" pitchFamily="34" charset="0"/>
                        </a:rPr>
                        <a:t>Ruscus</a:t>
                      </a:r>
                      <a:r>
                        <a:rPr lang="en-GB" sz="1000" b="0" i="0" u="none" strike="noStrike" dirty="0">
                          <a:solidFill>
                            <a:srgbClr val="000000"/>
                          </a:solidFill>
                          <a:effectLst/>
                          <a:latin typeface="Calibri" panose="020F0502020204030204" pitchFamily="34" charset="0"/>
                        </a:rPr>
                        <a:t> aculeatus</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177</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60-80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4233758689"/>
                  </a:ext>
                </a:extLst>
              </a:tr>
              <a:tr h="162662">
                <a:tc>
                  <a:txBody>
                    <a:bodyPr/>
                    <a:lstStyle/>
                    <a:p>
                      <a:pPr algn="l" fontAlgn="ctr"/>
                      <a:r>
                        <a:rPr lang="en-GB" sz="1000" b="0" i="0" u="none" strike="noStrike">
                          <a:solidFill>
                            <a:srgbClr val="000000"/>
                          </a:solidFill>
                          <a:effectLst/>
                          <a:latin typeface="Calibri" panose="020F0502020204030204" pitchFamily="34" charset="0"/>
                        </a:rPr>
                        <a:t>Skimmia jap. Nymans</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177</a:t>
                      </a:r>
                    </a:p>
                  </a:txBody>
                  <a:tcPr marL="6919" marR="6919" marT="6919" marB="0" anchor="ctr">
                    <a:lnL>
                      <a:noFill/>
                    </a:lnL>
                    <a:lnR>
                      <a:noFill/>
                    </a:lnR>
                    <a:lnT>
                      <a:noFill/>
                    </a:lnT>
                    <a:lnB>
                      <a:noFill/>
                    </a:lnB>
                  </a:tcPr>
                </a:tc>
                <a:tc>
                  <a:txBody>
                    <a:bodyPr/>
                    <a:lstStyle/>
                    <a:p>
                      <a:pPr algn="ctr" fontAlgn="ctr"/>
                      <a:r>
                        <a:rPr lang="en-GB" sz="1000" b="0" i="0" u="none" strike="noStrike" dirty="0">
                          <a:solidFill>
                            <a:srgbClr val="000000"/>
                          </a:solidFill>
                          <a:effectLst/>
                          <a:latin typeface="Calibri" panose="020F0502020204030204" pitchFamily="34" charset="0"/>
                        </a:rPr>
                        <a:t>60-80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2156203890"/>
                  </a:ext>
                </a:extLst>
              </a:tr>
              <a:tr h="162662">
                <a:tc>
                  <a:txBody>
                    <a:bodyPr/>
                    <a:lstStyle/>
                    <a:p>
                      <a:pPr algn="l" fontAlgn="ctr"/>
                      <a:r>
                        <a:rPr lang="en-GB" sz="1000" b="0" i="0" u="none" strike="noStrike">
                          <a:solidFill>
                            <a:srgbClr val="000000"/>
                          </a:solidFill>
                          <a:effectLst/>
                          <a:latin typeface="Calibri" panose="020F0502020204030204" pitchFamily="34" charset="0"/>
                        </a:rPr>
                        <a:t>Viburnum opulus Compactum</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177</a:t>
                      </a:r>
                    </a:p>
                  </a:txBody>
                  <a:tcPr marL="6919" marR="6919" marT="6919" marB="0" anchor="ctr">
                    <a:lnL>
                      <a:noFill/>
                    </a:lnL>
                    <a:lnR>
                      <a:noFill/>
                    </a:lnR>
                    <a:lnT>
                      <a:noFill/>
                    </a:lnT>
                    <a:lnB>
                      <a:noFill/>
                    </a:lnB>
                  </a:tcPr>
                </a:tc>
                <a:tc>
                  <a:txBody>
                    <a:bodyPr/>
                    <a:lstStyle/>
                    <a:p>
                      <a:pPr algn="ctr" fontAlgn="ctr"/>
                      <a:r>
                        <a:rPr lang="en-GB" sz="1000" b="0" i="0" u="none" strike="noStrike" dirty="0">
                          <a:solidFill>
                            <a:srgbClr val="000000"/>
                          </a:solidFill>
                          <a:effectLst/>
                          <a:latin typeface="Calibri" panose="020F0502020204030204" pitchFamily="34" charset="0"/>
                        </a:rPr>
                        <a:t>60-80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2121802221"/>
                  </a:ext>
                </a:extLst>
              </a:tr>
              <a:tr h="162662">
                <a:tc>
                  <a:txBody>
                    <a:bodyPr/>
                    <a:lstStyle/>
                    <a:p>
                      <a:pPr algn="l" fontAlgn="ctr"/>
                      <a:r>
                        <a:rPr lang="en-GB" sz="1000" b="1" i="0" u="none" strike="noStrike">
                          <a:solidFill>
                            <a:srgbClr val="000000"/>
                          </a:solidFill>
                          <a:effectLst/>
                          <a:latin typeface="Calibri" panose="020F0502020204030204" pitchFamily="34" charset="0"/>
                        </a:rPr>
                        <a:t>Shrubs</a:t>
                      </a:r>
                    </a:p>
                  </a:txBody>
                  <a:tcPr marL="6919" marR="6919" marT="6919" marB="0" anchor="ctr">
                    <a:lnL>
                      <a:noFill/>
                    </a:lnL>
                    <a:lnR>
                      <a:noFill/>
                    </a:lnR>
                    <a:lnT>
                      <a:noFill/>
                    </a:lnT>
                    <a:lnB>
                      <a:noFill/>
                    </a:lnB>
                    <a:solidFill>
                      <a:srgbClr val="C6E0B4"/>
                    </a:solidFill>
                  </a:tcPr>
                </a:tc>
                <a:tc>
                  <a:txBody>
                    <a:bodyPr/>
                    <a:lstStyle/>
                    <a:p>
                      <a:pPr algn="l" fontAlgn="ctr"/>
                      <a:r>
                        <a:rPr lang="en-GB" sz="1000" b="1" i="0" u="none" strike="noStrike">
                          <a:solidFill>
                            <a:srgbClr val="000000"/>
                          </a:solidFill>
                          <a:effectLst/>
                          <a:latin typeface="Calibri" panose="020F0502020204030204" pitchFamily="34" charset="0"/>
                        </a:rPr>
                        <a:t>Type</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Number</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Size</a:t>
                      </a:r>
                    </a:p>
                  </a:txBody>
                  <a:tcPr marL="6919" marR="6919" marT="6919" marB="0" anchor="ctr">
                    <a:lnL>
                      <a:noFill/>
                    </a:lnL>
                    <a:lnR>
                      <a:noFill/>
                    </a:lnR>
                    <a:lnT>
                      <a:noFill/>
                    </a:lnT>
                    <a:lnB>
                      <a:noFill/>
                    </a:lnB>
                    <a:solidFill>
                      <a:srgbClr val="C6E0B4"/>
                    </a:solidFill>
                  </a:tcPr>
                </a:tc>
                <a:tc>
                  <a:txBody>
                    <a:bodyPr/>
                    <a:lstStyle/>
                    <a:p>
                      <a:pPr algn="ctr" fontAlgn="ctr"/>
                      <a:r>
                        <a:rPr lang="en-GB" sz="1000" b="1" i="0" u="none" strike="noStrike">
                          <a:solidFill>
                            <a:srgbClr val="000000"/>
                          </a:solidFill>
                          <a:effectLst/>
                          <a:latin typeface="Calibri" panose="020F0502020204030204" pitchFamily="34" charset="0"/>
                        </a:rPr>
                        <a:t>Form</a:t>
                      </a:r>
                    </a:p>
                  </a:txBody>
                  <a:tcPr marL="6919" marR="6919" marT="6919" marB="0" anchor="ctr">
                    <a:lnL>
                      <a:noFill/>
                    </a:lnL>
                    <a:lnR>
                      <a:noFill/>
                    </a:lnR>
                    <a:lnT>
                      <a:noFill/>
                    </a:lnT>
                    <a:lnB>
                      <a:noFill/>
                    </a:lnB>
                    <a:solidFill>
                      <a:srgbClr val="C6E0B4"/>
                    </a:solidFill>
                  </a:tcPr>
                </a:tc>
                <a:extLst>
                  <a:ext uri="{0D108BD9-81ED-4DB2-BD59-A6C34878D82A}">
                    <a16:rowId xmlns:a16="http://schemas.microsoft.com/office/drawing/2014/main" val="2286559537"/>
                  </a:ext>
                </a:extLst>
              </a:tr>
              <a:tr h="162662">
                <a:tc>
                  <a:txBody>
                    <a:bodyPr/>
                    <a:lstStyle/>
                    <a:p>
                      <a:pPr algn="l" fontAlgn="ctr"/>
                      <a:r>
                        <a:rPr lang="en-GB" sz="1000" b="0" i="0" u="none" strike="noStrike">
                          <a:solidFill>
                            <a:srgbClr val="000000"/>
                          </a:solidFill>
                          <a:effectLst/>
                          <a:latin typeface="Calibri" panose="020F0502020204030204" pitchFamily="34" charset="0"/>
                        </a:rPr>
                        <a:t>Amelanchier lamarkii</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100-125</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10L</a:t>
                      </a:r>
                    </a:p>
                  </a:txBody>
                  <a:tcPr marL="6919" marR="6919" marT="6919" marB="0" anchor="ctr">
                    <a:lnL>
                      <a:noFill/>
                    </a:lnL>
                    <a:lnR>
                      <a:noFill/>
                    </a:lnR>
                    <a:lnT>
                      <a:noFill/>
                    </a:lnT>
                    <a:lnB>
                      <a:noFill/>
                    </a:lnB>
                  </a:tcPr>
                </a:tc>
                <a:extLst>
                  <a:ext uri="{0D108BD9-81ED-4DB2-BD59-A6C34878D82A}">
                    <a16:rowId xmlns:a16="http://schemas.microsoft.com/office/drawing/2014/main" val="367717504"/>
                  </a:ext>
                </a:extLst>
              </a:tr>
              <a:tr h="162662">
                <a:tc>
                  <a:txBody>
                    <a:bodyPr/>
                    <a:lstStyle/>
                    <a:p>
                      <a:pPr algn="l" fontAlgn="ctr"/>
                      <a:r>
                        <a:rPr lang="en-GB" sz="1000" b="0" i="0" u="none" strike="noStrike">
                          <a:solidFill>
                            <a:srgbClr val="000000"/>
                          </a:solidFill>
                          <a:effectLst/>
                          <a:latin typeface="Calibri" panose="020F0502020204030204" pitchFamily="34" charset="0"/>
                        </a:rPr>
                        <a:t>Berberis thun. Atropurpure</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201</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30-40</a:t>
                      </a:r>
                    </a:p>
                  </a:txBody>
                  <a:tcPr marL="6919" marR="6919" marT="6919" marB="0" anchor="ctr">
                    <a:lnL>
                      <a:noFill/>
                    </a:lnL>
                    <a:lnR>
                      <a:noFill/>
                    </a:lnR>
                    <a:lnT>
                      <a:noFill/>
                    </a:lnT>
                    <a:lnB>
                      <a:noFill/>
                    </a:lnB>
                    <a:solidFill>
                      <a:srgbClr val="FFFF00"/>
                    </a:solidFill>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406482592"/>
                  </a:ext>
                </a:extLst>
              </a:tr>
              <a:tr h="162662">
                <a:tc>
                  <a:txBody>
                    <a:bodyPr/>
                    <a:lstStyle/>
                    <a:p>
                      <a:pPr algn="l" fontAlgn="ctr"/>
                      <a:r>
                        <a:rPr lang="en-GB" sz="1000" b="0" i="0" u="none" strike="noStrike">
                          <a:solidFill>
                            <a:srgbClr val="000000"/>
                          </a:solidFill>
                          <a:effectLst/>
                          <a:latin typeface="Calibri" panose="020F0502020204030204" pitchFamily="34" charset="0"/>
                        </a:rPr>
                        <a:t>Ceanothus Blue Mound</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107</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2183121347"/>
                  </a:ext>
                </a:extLst>
              </a:tr>
              <a:tr h="162662">
                <a:tc>
                  <a:txBody>
                    <a:bodyPr/>
                    <a:lstStyle/>
                    <a:p>
                      <a:pPr algn="l" fontAlgn="ctr"/>
                      <a:r>
                        <a:rPr lang="en-GB" sz="1000" b="0" i="0" u="none" strike="noStrike">
                          <a:solidFill>
                            <a:srgbClr val="000000"/>
                          </a:solidFill>
                          <a:effectLst/>
                          <a:latin typeface="Calibri" panose="020F0502020204030204" pitchFamily="34" charset="0"/>
                        </a:rPr>
                        <a:t>Choisya ternata</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92</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1996348168"/>
                  </a:ext>
                </a:extLst>
              </a:tr>
              <a:tr h="162662">
                <a:tc>
                  <a:txBody>
                    <a:bodyPr/>
                    <a:lstStyle/>
                    <a:p>
                      <a:pPr algn="l" fontAlgn="ctr"/>
                      <a:r>
                        <a:rPr lang="en-GB" sz="1000" b="0" i="0" u="none" strike="noStrike">
                          <a:solidFill>
                            <a:srgbClr val="000000"/>
                          </a:solidFill>
                          <a:effectLst/>
                          <a:latin typeface="Calibri" panose="020F0502020204030204" pitchFamily="34" charset="0"/>
                        </a:rPr>
                        <a:t>Cistus Silver Pink</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202</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950196137"/>
                  </a:ext>
                </a:extLst>
              </a:tr>
              <a:tr h="162662">
                <a:tc>
                  <a:txBody>
                    <a:bodyPr/>
                    <a:lstStyle/>
                    <a:p>
                      <a:pPr algn="l" fontAlgn="ctr"/>
                      <a:r>
                        <a:rPr lang="en-GB" sz="1000" b="0" i="0" u="none" strike="noStrike">
                          <a:solidFill>
                            <a:srgbClr val="000000"/>
                          </a:solidFill>
                          <a:effectLst/>
                          <a:latin typeface="Calibri" panose="020F0502020204030204" pitchFamily="34" charset="0"/>
                        </a:rPr>
                        <a:t>Cornus alba Elegantissima</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12</a:t>
                      </a:r>
                    </a:p>
                  </a:txBody>
                  <a:tcPr marL="6919" marR="6919" marT="6919" marB="0" anchor="ctr">
                    <a:lnL>
                      <a:noFill/>
                    </a:lnL>
                    <a:lnR>
                      <a:noFill/>
                    </a:lnR>
                    <a:lnT>
                      <a:noFill/>
                    </a:lnT>
                    <a:lnB>
                      <a:noFill/>
                    </a:lnB>
                  </a:tcPr>
                </a:tc>
                <a:tc>
                  <a:txBody>
                    <a:bodyPr/>
                    <a:lstStyle/>
                    <a:p>
                      <a:pPr algn="ctr" fontAlgn="ctr"/>
                      <a:r>
                        <a:rPr lang="en-GB" sz="1000" b="0" i="0" u="none" strike="noStrike" dirty="0">
                          <a:solidFill>
                            <a:srgbClr val="000000"/>
                          </a:solidFill>
                          <a:effectLst/>
                          <a:latin typeface="Calibri" panose="020F0502020204030204" pitchFamily="34" charset="0"/>
                        </a:rPr>
                        <a:t>80-100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10L</a:t>
                      </a:r>
                    </a:p>
                  </a:txBody>
                  <a:tcPr marL="6919" marR="6919" marT="6919" marB="0" anchor="ctr">
                    <a:lnL>
                      <a:noFill/>
                    </a:lnL>
                    <a:lnR>
                      <a:noFill/>
                    </a:lnR>
                    <a:lnT>
                      <a:noFill/>
                    </a:lnT>
                    <a:lnB>
                      <a:noFill/>
                    </a:lnB>
                  </a:tcPr>
                </a:tc>
                <a:extLst>
                  <a:ext uri="{0D108BD9-81ED-4DB2-BD59-A6C34878D82A}">
                    <a16:rowId xmlns:a16="http://schemas.microsoft.com/office/drawing/2014/main" val="2954537524"/>
                  </a:ext>
                </a:extLst>
              </a:tr>
              <a:tr h="162662">
                <a:tc>
                  <a:txBody>
                    <a:bodyPr/>
                    <a:lstStyle/>
                    <a:p>
                      <a:pPr algn="l" fontAlgn="ctr"/>
                      <a:r>
                        <a:rPr lang="en-GB" sz="1000" b="0" i="0" u="none" strike="noStrike">
                          <a:solidFill>
                            <a:srgbClr val="000000"/>
                          </a:solidFill>
                          <a:effectLst/>
                          <a:latin typeface="Calibri" panose="020F0502020204030204" pitchFamily="34" charset="0"/>
                        </a:rPr>
                        <a:t>Cornus sang. Midwinter Fire</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65</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4231900290"/>
                  </a:ext>
                </a:extLst>
              </a:tr>
              <a:tr h="162662">
                <a:tc>
                  <a:txBody>
                    <a:bodyPr/>
                    <a:lstStyle/>
                    <a:p>
                      <a:pPr algn="l" fontAlgn="ctr"/>
                      <a:r>
                        <a:rPr lang="en-GB" sz="1000" b="0" i="0" u="none" strike="noStrike">
                          <a:solidFill>
                            <a:srgbClr val="000000"/>
                          </a:solidFill>
                          <a:effectLst/>
                          <a:latin typeface="Calibri" panose="020F0502020204030204" pitchFamily="34" charset="0"/>
                        </a:rPr>
                        <a:t>Cornus stol. Flaviramea</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77</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3492948479"/>
                  </a:ext>
                </a:extLst>
              </a:tr>
              <a:tr h="162662">
                <a:tc>
                  <a:txBody>
                    <a:bodyPr/>
                    <a:lstStyle/>
                    <a:p>
                      <a:pPr algn="l" fontAlgn="ctr"/>
                      <a:r>
                        <a:rPr lang="en-GB" sz="1000" b="0" i="0" u="none" strike="noStrike">
                          <a:solidFill>
                            <a:srgbClr val="000000"/>
                          </a:solidFill>
                          <a:effectLst/>
                          <a:latin typeface="Calibri" panose="020F0502020204030204" pitchFamily="34" charset="0"/>
                        </a:rPr>
                        <a:t>Euonymus euro. Red Cascade</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18</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80-100</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10L</a:t>
                      </a:r>
                    </a:p>
                  </a:txBody>
                  <a:tcPr marL="6919" marR="6919" marT="6919" marB="0" anchor="ctr">
                    <a:lnL>
                      <a:noFill/>
                    </a:lnL>
                    <a:lnR>
                      <a:noFill/>
                    </a:lnR>
                    <a:lnT>
                      <a:noFill/>
                    </a:lnT>
                    <a:lnB>
                      <a:noFill/>
                    </a:lnB>
                  </a:tcPr>
                </a:tc>
                <a:extLst>
                  <a:ext uri="{0D108BD9-81ED-4DB2-BD59-A6C34878D82A}">
                    <a16:rowId xmlns:a16="http://schemas.microsoft.com/office/drawing/2014/main" val="468803514"/>
                  </a:ext>
                </a:extLst>
              </a:tr>
              <a:tr h="162662">
                <a:tc>
                  <a:txBody>
                    <a:bodyPr/>
                    <a:lstStyle/>
                    <a:p>
                      <a:pPr algn="l" fontAlgn="ctr"/>
                      <a:r>
                        <a:rPr lang="en-GB" sz="1000" b="0" i="0" u="none" strike="noStrike">
                          <a:solidFill>
                            <a:srgbClr val="000000"/>
                          </a:solidFill>
                          <a:effectLst/>
                          <a:latin typeface="Calibri" panose="020F0502020204030204" pitchFamily="34" charset="0"/>
                        </a:rPr>
                        <a:t>Euonymus for. Emerald Gaiety</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197</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30-40</a:t>
                      </a:r>
                    </a:p>
                  </a:txBody>
                  <a:tcPr marL="6919" marR="6919" marT="6919" marB="0" anchor="ctr">
                    <a:lnL>
                      <a:noFill/>
                    </a:lnL>
                    <a:lnR>
                      <a:noFill/>
                    </a:lnR>
                    <a:lnT>
                      <a:noFill/>
                    </a:lnT>
                    <a:lnB>
                      <a:noFill/>
                    </a:lnB>
                  </a:tcPr>
                </a:tc>
                <a:tc>
                  <a:txBody>
                    <a:bodyPr/>
                    <a:lstStyle/>
                    <a:p>
                      <a:pPr algn="ctr" fontAlgn="ctr"/>
                      <a:r>
                        <a:rPr lang="en-GB" sz="1000" b="0" i="0" u="none" strike="noStrike" dirty="0">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2084725400"/>
                  </a:ext>
                </a:extLst>
              </a:tr>
              <a:tr h="162662">
                <a:tc>
                  <a:txBody>
                    <a:bodyPr/>
                    <a:lstStyle/>
                    <a:p>
                      <a:pPr algn="l" fontAlgn="ctr"/>
                      <a:r>
                        <a:rPr lang="en-GB" sz="1000" b="0" i="0" u="none" strike="noStrike">
                          <a:solidFill>
                            <a:srgbClr val="000000"/>
                          </a:solidFill>
                          <a:effectLst/>
                          <a:latin typeface="Calibri" panose="020F0502020204030204" pitchFamily="34" charset="0"/>
                        </a:rPr>
                        <a:t>Euonymus for. Emerlad n Gold</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186</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30-40</a:t>
                      </a:r>
                    </a:p>
                  </a:txBody>
                  <a:tcPr marL="6919" marR="6919" marT="6919" marB="0" anchor="ctr">
                    <a:lnL>
                      <a:noFill/>
                    </a:lnL>
                    <a:lnR>
                      <a:noFill/>
                    </a:lnR>
                    <a:lnT>
                      <a:noFill/>
                    </a:lnT>
                    <a:lnB>
                      <a:noFill/>
                    </a:lnB>
                  </a:tcPr>
                </a:tc>
                <a:tc>
                  <a:txBody>
                    <a:bodyPr/>
                    <a:lstStyle/>
                    <a:p>
                      <a:pPr algn="ctr" fontAlgn="ctr"/>
                      <a:r>
                        <a:rPr lang="en-GB" sz="1000" b="0" i="0" u="none" strike="noStrike" dirty="0">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1673556387"/>
                  </a:ext>
                </a:extLst>
              </a:tr>
              <a:tr h="162662">
                <a:tc>
                  <a:txBody>
                    <a:bodyPr/>
                    <a:lstStyle/>
                    <a:p>
                      <a:pPr algn="l" fontAlgn="ctr"/>
                      <a:r>
                        <a:rPr lang="en-GB" sz="1000" b="0" i="0" u="none" strike="noStrike">
                          <a:solidFill>
                            <a:srgbClr val="000000"/>
                          </a:solidFill>
                          <a:effectLst/>
                          <a:latin typeface="Calibri" panose="020F0502020204030204" pitchFamily="34" charset="0"/>
                        </a:rPr>
                        <a:t>Hebe Autumn Glory</a:t>
                      </a:r>
                    </a:p>
                  </a:txBody>
                  <a:tcPr marL="6919" marR="6919" marT="6919" marB="0" anchor="ctr">
                    <a:lnL>
                      <a:noFill/>
                    </a:lnL>
                    <a:lnR>
                      <a:noFill/>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Regular</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114</a:t>
                      </a:r>
                    </a:p>
                  </a:txBody>
                  <a:tcPr marL="6919" marR="6919" marT="6919" marB="0" anchor="ctr">
                    <a:lnL>
                      <a:noFill/>
                    </a:lnL>
                    <a:lnR>
                      <a:noFill/>
                    </a:lnR>
                    <a:lnT>
                      <a:noFill/>
                    </a:lnT>
                    <a:lnB>
                      <a:noFill/>
                    </a:lnB>
                  </a:tcPr>
                </a:tc>
                <a:tc>
                  <a:txBody>
                    <a:bodyPr/>
                    <a:lstStyle/>
                    <a:p>
                      <a:pPr algn="ctr" fontAlgn="ctr"/>
                      <a:r>
                        <a:rPr lang="en-GB" sz="1000" b="0" i="0" u="none" strike="noStrike">
                          <a:solidFill>
                            <a:srgbClr val="000000"/>
                          </a:solidFill>
                          <a:effectLst/>
                          <a:latin typeface="Calibri" panose="020F0502020204030204" pitchFamily="34" charset="0"/>
                        </a:rPr>
                        <a:t>40-60</a:t>
                      </a:r>
                    </a:p>
                  </a:txBody>
                  <a:tcPr marL="6919" marR="6919" marT="6919" marB="0" anchor="ctr">
                    <a:lnL>
                      <a:noFill/>
                    </a:lnL>
                    <a:lnR>
                      <a:noFill/>
                    </a:lnR>
                    <a:lnT>
                      <a:noFill/>
                    </a:lnT>
                    <a:lnB>
                      <a:noFill/>
                    </a:lnB>
                  </a:tcPr>
                </a:tc>
                <a:tc>
                  <a:txBody>
                    <a:bodyPr/>
                    <a:lstStyle/>
                    <a:p>
                      <a:pPr algn="ctr" fontAlgn="ctr"/>
                      <a:r>
                        <a:rPr lang="en-GB" sz="1000" b="0" i="0" u="none" strike="noStrike" dirty="0">
                          <a:solidFill>
                            <a:srgbClr val="000000"/>
                          </a:solidFill>
                          <a:effectLst/>
                          <a:latin typeface="Calibri" panose="020F0502020204030204" pitchFamily="34" charset="0"/>
                        </a:rPr>
                        <a:t>5L</a:t>
                      </a:r>
                    </a:p>
                  </a:txBody>
                  <a:tcPr marL="6919" marR="6919" marT="6919" marB="0" anchor="ctr">
                    <a:lnL>
                      <a:noFill/>
                    </a:lnL>
                    <a:lnR>
                      <a:noFill/>
                    </a:lnR>
                    <a:lnT>
                      <a:noFill/>
                    </a:lnT>
                    <a:lnB>
                      <a:noFill/>
                    </a:lnB>
                  </a:tcPr>
                </a:tc>
                <a:extLst>
                  <a:ext uri="{0D108BD9-81ED-4DB2-BD59-A6C34878D82A}">
                    <a16:rowId xmlns:a16="http://schemas.microsoft.com/office/drawing/2014/main" val="1869000098"/>
                  </a:ext>
                </a:extLst>
              </a:tr>
            </a:tbl>
          </a:graphicData>
        </a:graphic>
      </p:graphicFrame>
    </p:spTree>
    <p:extLst>
      <p:ext uri="{BB962C8B-B14F-4D97-AF65-F5344CB8AC3E}">
        <p14:creationId xmlns:p14="http://schemas.microsoft.com/office/powerpoint/2010/main" val="237919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dirty="0"/>
              <a:t>What's in a name?</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168952" y="1414130"/>
            <a:ext cx="6103718" cy="5305647"/>
          </a:xfrm>
        </p:spPr>
        <p:txBody>
          <a:bodyPr vert="horz" lIns="91440" tIns="45720" rIns="91440" bIns="45720" rtlCol="0">
            <a:normAutofit/>
          </a:bodyPr>
          <a:lstStyle/>
          <a:p>
            <a:pPr algn="l">
              <a:lnSpc>
                <a:spcPct val="90000"/>
              </a:lnSpc>
            </a:pPr>
            <a:r>
              <a:rPr lang="en-US" sz="3000" dirty="0">
                <a:solidFill>
                  <a:schemeClr val="accent1"/>
                </a:solidFill>
              </a:rPr>
              <a:t>Genus </a:t>
            </a:r>
          </a:p>
          <a:p>
            <a:pPr algn="l">
              <a:lnSpc>
                <a:spcPct val="90000"/>
              </a:lnSpc>
            </a:pPr>
            <a:r>
              <a:rPr lang="en-GB" dirty="0">
                <a:solidFill>
                  <a:schemeClr val="accent6">
                    <a:lumMod val="75000"/>
                  </a:schemeClr>
                </a:solidFill>
              </a:rPr>
              <a:t>is a generic term used to classify more than one species of plant that are closely related in characteristics</a:t>
            </a:r>
          </a:p>
          <a:p>
            <a:pPr algn="l">
              <a:lnSpc>
                <a:spcPct val="90000"/>
              </a:lnSpc>
            </a:pPr>
            <a:endParaRPr lang="en-US" dirty="0">
              <a:solidFill>
                <a:schemeClr val="accent6">
                  <a:lumMod val="75000"/>
                </a:schemeClr>
              </a:solidFill>
            </a:endParaRPr>
          </a:p>
          <a:p>
            <a:pPr algn="l">
              <a:lnSpc>
                <a:spcPct val="90000"/>
              </a:lnSpc>
            </a:pPr>
            <a:r>
              <a:rPr lang="en-US" sz="3000" dirty="0">
                <a:solidFill>
                  <a:schemeClr val="accent1"/>
                </a:solidFill>
              </a:rPr>
              <a:t>Species </a:t>
            </a:r>
          </a:p>
          <a:p>
            <a:pPr algn="l">
              <a:lnSpc>
                <a:spcPct val="90000"/>
              </a:lnSpc>
            </a:pPr>
            <a:r>
              <a:rPr lang="en-GB" dirty="0">
                <a:solidFill>
                  <a:schemeClr val="accent6">
                    <a:lumMod val="75000"/>
                  </a:schemeClr>
                </a:solidFill>
              </a:rPr>
              <a:t>is a group of plants, smaller than a genus, that are similar and belong together, or have some shared quality</a:t>
            </a:r>
          </a:p>
          <a:p>
            <a:pPr algn="l">
              <a:lnSpc>
                <a:spcPct val="90000"/>
              </a:lnSpc>
            </a:pPr>
            <a:endParaRPr lang="en-US" dirty="0">
              <a:solidFill>
                <a:schemeClr val="accent6">
                  <a:lumMod val="75000"/>
                </a:schemeClr>
              </a:solidFill>
            </a:endParaRPr>
          </a:p>
          <a:p>
            <a:pPr algn="l">
              <a:lnSpc>
                <a:spcPct val="90000"/>
              </a:lnSpc>
            </a:pPr>
            <a:r>
              <a:rPr lang="en-US" sz="3000" dirty="0">
                <a:solidFill>
                  <a:schemeClr val="accent1"/>
                </a:solidFill>
              </a:rPr>
              <a:t>Cultivar / Variety</a:t>
            </a:r>
          </a:p>
          <a:p>
            <a:pPr algn="l">
              <a:lnSpc>
                <a:spcPct val="90000"/>
              </a:lnSpc>
            </a:pPr>
            <a:r>
              <a:rPr lang="en-GB" dirty="0">
                <a:solidFill>
                  <a:schemeClr val="accent6">
                    <a:lumMod val="75000"/>
                  </a:schemeClr>
                </a:solidFill>
              </a:rPr>
              <a:t>or ‘cultivated variety’.  A cultivar is selected and cultivated; some cultivars originate as sports or mutations on plants.  Other cultivars could be hybrids of two plants, propagation by seed producing something different from the parent plant</a:t>
            </a:r>
            <a:endParaRPr lang="en-US" dirty="0"/>
          </a:p>
          <a:p>
            <a:pPr algn="ctr">
              <a:lnSpc>
                <a:spcPct val="90000"/>
              </a:lnSpc>
            </a:pP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pic>
        <p:nvPicPr>
          <p:cNvPr id="1026" name="Picture 2" descr="Image result for image of a funnel">
            <a:extLst>
              <a:ext uri="{FF2B5EF4-FFF2-40B4-BE49-F238E27FC236}">
                <a16:creationId xmlns:a16="http://schemas.microsoft.com/office/drawing/2014/main" id="{64BC8F00-A3AE-46D2-A820-B76C5EAC3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954" y="1556801"/>
            <a:ext cx="2124075" cy="440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400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845770" y="1437000"/>
            <a:ext cx="8566317" cy="4563749"/>
          </a:xfrm>
        </p:spPr>
        <p:txBody>
          <a:bodyPr vert="horz" lIns="91440" tIns="45720" rIns="91440" bIns="45720" rtlCol="0">
            <a:normAutofit/>
          </a:bodyPr>
          <a:lstStyle/>
          <a:p>
            <a:pPr algn="ctr">
              <a:lnSpc>
                <a:spcPct val="90000"/>
              </a:lnSpc>
            </a:pPr>
            <a:endParaRPr lang="en-US" sz="2400" dirty="0"/>
          </a:p>
          <a:p>
            <a:pPr algn="ctr">
              <a:lnSpc>
                <a:spcPct val="90000"/>
              </a:lnSpc>
            </a:pPr>
            <a:r>
              <a:rPr lang="en-US" sz="3600" dirty="0">
                <a:solidFill>
                  <a:schemeClr val="accent1"/>
                </a:solidFill>
              </a:rPr>
              <a:t>An introduction to the Jargon we use</a:t>
            </a:r>
          </a:p>
          <a:p>
            <a:pPr algn="ctr">
              <a:lnSpc>
                <a:spcPct val="90000"/>
              </a:lnSpc>
            </a:pPr>
            <a:endParaRPr lang="en-US" sz="2400" dirty="0"/>
          </a:p>
          <a:p>
            <a:pPr algn="ctr">
              <a:lnSpc>
                <a:spcPct val="90000"/>
              </a:lnSpc>
            </a:pPr>
            <a:r>
              <a:rPr lang="en-US" dirty="0">
                <a:solidFill>
                  <a:schemeClr val="accent6">
                    <a:lumMod val="75000"/>
                  </a:schemeClr>
                </a:solidFill>
              </a:rPr>
              <a:t>Our most up-to date version can be found at</a:t>
            </a:r>
          </a:p>
          <a:p>
            <a:pPr algn="ctr">
              <a:lnSpc>
                <a:spcPct val="90000"/>
              </a:lnSpc>
            </a:pPr>
            <a:r>
              <a:rPr lang="en-US" dirty="0">
                <a:solidFill>
                  <a:schemeClr val="accent6">
                    <a:lumMod val="75000"/>
                  </a:schemeClr>
                </a:solidFill>
                <a:hlinkClick r:id="rId2"/>
              </a:rPr>
              <a:t>www.palmstead.co.uk</a:t>
            </a:r>
            <a:endParaRPr lang="en-US" dirty="0">
              <a:solidFill>
                <a:schemeClr val="accent6">
                  <a:lumMod val="75000"/>
                </a:schemeClr>
              </a:solidFill>
            </a:endParaRPr>
          </a:p>
          <a:p>
            <a:pPr algn="ctr">
              <a:lnSpc>
                <a:spcPct val="90000"/>
              </a:lnSpc>
            </a:pPr>
            <a:endParaRPr lang="en-US" dirty="0">
              <a:solidFill>
                <a:schemeClr val="accent6">
                  <a:lumMod val="75000"/>
                </a:schemeClr>
              </a:solidFill>
            </a:endParaRPr>
          </a:p>
          <a:p>
            <a:pPr algn="ctr">
              <a:lnSpc>
                <a:spcPct val="90000"/>
              </a:lnSpc>
            </a:pPr>
            <a:r>
              <a:rPr lang="en-US" dirty="0">
                <a:solidFill>
                  <a:schemeClr val="accent6">
                    <a:lumMod val="75000"/>
                  </a:schemeClr>
                </a:solidFill>
              </a:rPr>
              <a:t>We will update our Jargon Buster at the end of each mini workshop with</a:t>
            </a:r>
          </a:p>
          <a:p>
            <a:pPr algn="ctr">
              <a:lnSpc>
                <a:spcPct val="90000"/>
              </a:lnSpc>
            </a:pPr>
            <a:r>
              <a:rPr lang="en-US" dirty="0">
                <a:solidFill>
                  <a:schemeClr val="accent6">
                    <a:lumMod val="75000"/>
                  </a:schemeClr>
                </a:solidFill>
              </a:rPr>
              <a:t>further terms. Look out for updates at the end of the month</a:t>
            </a:r>
            <a:endParaRPr lang="en-US" sz="7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pic>
        <p:nvPicPr>
          <p:cNvPr id="4" name="Picture 3">
            <a:extLst>
              <a:ext uri="{FF2B5EF4-FFF2-40B4-BE49-F238E27FC236}">
                <a16:creationId xmlns:a16="http://schemas.microsoft.com/office/drawing/2014/main" id="{E519868A-C2E3-4EA4-B903-D5817E4EA1B1}"/>
              </a:ext>
            </a:extLst>
          </p:cNvPr>
          <p:cNvPicPr>
            <a:picLocks noChangeAspect="1"/>
          </p:cNvPicPr>
          <p:nvPr/>
        </p:nvPicPr>
        <p:blipFill>
          <a:blip r:embed="rId4"/>
          <a:stretch>
            <a:fillRect/>
          </a:stretch>
        </p:blipFill>
        <p:spPr>
          <a:xfrm>
            <a:off x="845770" y="426121"/>
            <a:ext cx="1207113" cy="445047"/>
          </a:xfrm>
          <a:prstGeom prst="rect">
            <a:avLst/>
          </a:prstGeom>
        </p:spPr>
      </p:pic>
      <p:sp>
        <p:nvSpPr>
          <p:cNvPr id="11" name="Title 1">
            <a:extLst>
              <a:ext uri="{FF2B5EF4-FFF2-40B4-BE49-F238E27FC236}">
                <a16:creationId xmlns:a16="http://schemas.microsoft.com/office/drawing/2014/main" id="{7933F725-665B-4FFD-867E-C40D3A688679}"/>
              </a:ext>
            </a:extLst>
          </p:cNvPr>
          <p:cNvSpPr txBox="1">
            <a:spLocks/>
          </p:cNvSpPr>
          <p:nvPr/>
        </p:nvSpPr>
        <p:spPr>
          <a:xfrm>
            <a:off x="760711" y="231149"/>
            <a:ext cx="8566318" cy="834993"/>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The Jargon Buster A-Z</a:t>
            </a:r>
          </a:p>
        </p:txBody>
      </p:sp>
    </p:spTree>
    <p:extLst>
      <p:ext uri="{BB962C8B-B14F-4D97-AF65-F5344CB8AC3E}">
        <p14:creationId xmlns:p14="http://schemas.microsoft.com/office/powerpoint/2010/main" val="2881337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845771" y="3591145"/>
            <a:ext cx="8566318" cy="834993"/>
          </a:xfrm>
        </p:spPr>
        <p:txBody>
          <a:bodyPr vert="horz" lIns="91440" tIns="45720" rIns="91440" bIns="45720" rtlCol="0">
            <a:normAutofit/>
          </a:bodyPr>
          <a:lstStyle/>
          <a:p>
            <a:pPr algn="ctr"/>
            <a:r>
              <a:rPr lang="en-US" sz="4400" dirty="0"/>
              <a:t>A Horticultural Jargon Buster</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845771" y="4731824"/>
            <a:ext cx="8566317" cy="1325857"/>
          </a:xfrm>
        </p:spPr>
        <p:txBody>
          <a:bodyPr vert="horz" lIns="91440" tIns="45720" rIns="91440" bIns="45720" rtlCol="0">
            <a:normAutofit lnSpcReduction="10000"/>
          </a:bodyPr>
          <a:lstStyle/>
          <a:p>
            <a:pPr algn="ctr">
              <a:lnSpc>
                <a:spcPct val="90000"/>
              </a:lnSpc>
            </a:pPr>
            <a:r>
              <a:rPr lang="en-US" sz="4000" dirty="0">
                <a:solidFill>
                  <a:schemeClr val="accent6">
                    <a:lumMod val="75000"/>
                  </a:schemeClr>
                </a:solidFill>
              </a:rPr>
              <a:t>Session 6 – Meet the Team Q &amp; A</a:t>
            </a:r>
          </a:p>
          <a:p>
            <a:pPr algn="ctr">
              <a:lnSpc>
                <a:spcPct val="90000"/>
              </a:lnSpc>
            </a:pPr>
            <a:endParaRPr lang="en-US" sz="700" dirty="0"/>
          </a:p>
          <a:p>
            <a:pPr algn="ctr">
              <a:lnSpc>
                <a:spcPct val="90000"/>
              </a:lnSpc>
            </a:pPr>
            <a:endParaRPr lang="en-US" sz="700" dirty="0"/>
          </a:p>
          <a:p>
            <a:pPr algn="ctr">
              <a:lnSpc>
                <a:spcPct val="90000"/>
              </a:lnSpc>
            </a:pPr>
            <a:r>
              <a:rPr lang="en-US" sz="1400" dirty="0"/>
              <a:t>www.palmstead.co.uk</a:t>
            </a:r>
          </a:p>
          <a:p>
            <a:pPr algn="ctr">
              <a:lnSpc>
                <a:spcPct val="90000"/>
              </a:lnSpc>
              <a:buFont typeface="Wingdings 3" charset="2"/>
              <a:buChar char=""/>
            </a:pPr>
            <a:endParaRPr lang="en-US" sz="7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2611020" y="197508"/>
            <a:ext cx="5035818" cy="1875842"/>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Tree>
    <p:extLst>
      <p:ext uri="{BB962C8B-B14F-4D97-AF65-F5344CB8AC3E}">
        <p14:creationId xmlns:p14="http://schemas.microsoft.com/office/powerpoint/2010/main" val="1966768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82895" y="2146349"/>
            <a:ext cx="11230145" cy="990279"/>
          </a:xfrm>
        </p:spPr>
        <p:txBody>
          <a:bodyPr vert="horz" lIns="91440" tIns="45720" rIns="91440" bIns="45720" rtlCol="0">
            <a:normAutofit/>
          </a:bodyPr>
          <a:lstStyle/>
          <a:p>
            <a:pPr algn="ctr"/>
            <a:r>
              <a:rPr lang="en-US" sz="2800" dirty="0"/>
              <a:t>Thank you</a:t>
            </a:r>
            <a:br>
              <a:rPr lang="en-US" sz="2800" dirty="0"/>
            </a:br>
            <a:r>
              <a:rPr lang="en-US" sz="2800" dirty="0"/>
              <a:t>A Horticultural Jargon Buster</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82896" y="3429001"/>
            <a:ext cx="11230145" cy="3386130"/>
          </a:xfrm>
        </p:spPr>
        <p:txBody>
          <a:bodyPr vert="horz" lIns="91440" tIns="45720" rIns="91440" bIns="45720" rtlCol="0">
            <a:normAutofit/>
          </a:bodyPr>
          <a:lstStyle/>
          <a:p>
            <a:pPr algn="ctr">
              <a:lnSpc>
                <a:spcPct val="90000"/>
              </a:lnSpc>
            </a:pPr>
            <a:r>
              <a:rPr lang="en-US" sz="2600" dirty="0">
                <a:solidFill>
                  <a:schemeClr val="accent6">
                    <a:lumMod val="75000"/>
                  </a:schemeClr>
                </a:solidFill>
              </a:rPr>
              <a:t>What next?</a:t>
            </a:r>
            <a:endParaRPr lang="en-US" sz="800" dirty="0">
              <a:solidFill>
                <a:schemeClr val="accent6">
                  <a:lumMod val="75000"/>
                </a:schemeClr>
              </a:solidFill>
            </a:endParaRPr>
          </a:p>
          <a:p>
            <a:pPr algn="ctr">
              <a:lnSpc>
                <a:spcPct val="90000"/>
              </a:lnSpc>
            </a:pPr>
            <a:endParaRPr lang="en-US" sz="1000" dirty="0">
              <a:solidFill>
                <a:schemeClr val="accent1"/>
              </a:solidFill>
            </a:endParaRPr>
          </a:p>
          <a:p>
            <a:pPr algn="ctr">
              <a:lnSpc>
                <a:spcPct val="90000"/>
              </a:lnSpc>
            </a:pPr>
            <a:r>
              <a:rPr lang="en-GB" sz="5700" b="1" dirty="0">
                <a:solidFill>
                  <a:srgbClr val="004A8E"/>
                </a:solidFill>
              </a:rPr>
              <a:t>'From seeds to specimen’</a:t>
            </a:r>
          </a:p>
          <a:p>
            <a:pPr algn="ctr">
              <a:lnSpc>
                <a:spcPct val="90000"/>
              </a:lnSpc>
            </a:pPr>
            <a:r>
              <a:rPr lang="en-GB" sz="3000" b="1" dirty="0">
                <a:solidFill>
                  <a:srgbClr val="004A8E"/>
                </a:solidFill>
              </a:rPr>
              <a:t>what size suits you best?</a:t>
            </a:r>
          </a:p>
          <a:p>
            <a:pPr algn="ctr">
              <a:lnSpc>
                <a:spcPct val="90000"/>
              </a:lnSpc>
            </a:pPr>
            <a:r>
              <a:rPr lang="en-US" sz="2900" dirty="0">
                <a:solidFill>
                  <a:schemeClr val="accent6">
                    <a:lumMod val="75000"/>
                  </a:schemeClr>
                </a:solidFill>
              </a:rPr>
              <a:t>20</a:t>
            </a:r>
            <a:r>
              <a:rPr lang="en-US" sz="2900" baseline="30000" dirty="0">
                <a:solidFill>
                  <a:schemeClr val="accent6">
                    <a:lumMod val="75000"/>
                  </a:schemeClr>
                </a:solidFill>
              </a:rPr>
              <a:t>th</a:t>
            </a:r>
            <a:r>
              <a:rPr lang="en-US" sz="2900" dirty="0">
                <a:solidFill>
                  <a:schemeClr val="accent6">
                    <a:lumMod val="75000"/>
                  </a:schemeClr>
                </a:solidFill>
              </a:rPr>
              <a:t> March 2019</a:t>
            </a:r>
            <a:endParaRPr lang="en-US" sz="700" dirty="0"/>
          </a:p>
          <a:p>
            <a:pPr algn="ctr">
              <a:lnSpc>
                <a:spcPct val="90000"/>
              </a:lnSpc>
            </a:pPr>
            <a:endParaRPr lang="en-US" sz="700" dirty="0"/>
          </a:p>
          <a:p>
            <a:pPr algn="ctr">
              <a:lnSpc>
                <a:spcPct val="90000"/>
              </a:lnSpc>
            </a:pPr>
            <a:r>
              <a:rPr lang="en-US" sz="1400" dirty="0"/>
              <a:t>www.palmstead.co.uk</a:t>
            </a:r>
          </a:p>
          <a:p>
            <a:pPr algn="ctr">
              <a:lnSpc>
                <a:spcPct val="90000"/>
              </a:lnSpc>
              <a:buFont typeface="Wingdings 3" charset="2"/>
              <a:buChar char=""/>
            </a:pPr>
            <a:endParaRPr lang="en-US" sz="700" dirty="0">
              <a:solidFill>
                <a:srgbClr val="002060"/>
              </a:solidFill>
            </a:endParaRP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2611020" y="197508"/>
            <a:ext cx="5035818" cy="1875842"/>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Tree>
    <p:extLst>
      <p:ext uri="{BB962C8B-B14F-4D97-AF65-F5344CB8AC3E}">
        <p14:creationId xmlns:p14="http://schemas.microsoft.com/office/powerpoint/2010/main" val="621873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82896" y="1855498"/>
            <a:ext cx="11230145" cy="990279"/>
          </a:xfrm>
        </p:spPr>
        <p:txBody>
          <a:bodyPr vert="horz" lIns="91440" tIns="45720" rIns="91440" bIns="45720" rtlCol="0">
            <a:normAutofit/>
          </a:bodyPr>
          <a:lstStyle/>
          <a:p>
            <a:pPr algn="ctr"/>
            <a:r>
              <a:rPr lang="en-US" sz="4400" dirty="0"/>
              <a:t>From seeds to specimens</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085851" y="2845777"/>
            <a:ext cx="8258237" cy="3478042"/>
          </a:xfrm>
        </p:spPr>
        <p:txBody>
          <a:bodyPr vert="horz" lIns="91440" tIns="45720" rIns="91440" bIns="45720" rtlCol="0">
            <a:normAutofit/>
          </a:bodyPr>
          <a:lstStyle/>
          <a:p>
            <a:pPr algn="ctr">
              <a:lnSpc>
                <a:spcPct val="90000"/>
              </a:lnSpc>
            </a:pPr>
            <a:r>
              <a:rPr lang="en-US" sz="2000" dirty="0">
                <a:solidFill>
                  <a:schemeClr val="accent6">
                    <a:lumMod val="75000"/>
                  </a:schemeClr>
                </a:solidFill>
              </a:rPr>
              <a:t>20</a:t>
            </a:r>
            <a:r>
              <a:rPr lang="en-US" sz="2000" baseline="30000" dirty="0">
                <a:solidFill>
                  <a:schemeClr val="accent6">
                    <a:lumMod val="75000"/>
                  </a:schemeClr>
                </a:solidFill>
              </a:rPr>
              <a:t>th</a:t>
            </a:r>
            <a:r>
              <a:rPr lang="en-US" sz="2000" dirty="0">
                <a:solidFill>
                  <a:schemeClr val="accent6">
                    <a:lumMod val="75000"/>
                  </a:schemeClr>
                </a:solidFill>
              </a:rPr>
              <a:t> March 2019</a:t>
            </a:r>
          </a:p>
          <a:p>
            <a:pPr algn="l">
              <a:lnSpc>
                <a:spcPct val="90000"/>
              </a:lnSpc>
            </a:pPr>
            <a:r>
              <a:rPr lang="en-US" sz="2000" dirty="0">
                <a:solidFill>
                  <a:schemeClr val="accent6">
                    <a:lumMod val="75000"/>
                  </a:schemeClr>
                </a:solidFill>
              </a:rPr>
              <a:t>Building on this session we will cover some of the following</a:t>
            </a:r>
          </a:p>
          <a:p>
            <a:pPr marL="742950" lvl="1" indent="-285750" algn="l">
              <a:lnSpc>
                <a:spcPct val="90000"/>
              </a:lnSpc>
              <a:buFont typeface="Wingdings" panose="05000000000000000000" pitchFamily="2" charset="2"/>
              <a:buChar char="Ø"/>
            </a:pPr>
            <a:r>
              <a:rPr lang="en-US" sz="1400" dirty="0">
                <a:solidFill>
                  <a:schemeClr val="accent6">
                    <a:lumMod val="75000"/>
                  </a:schemeClr>
                </a:solidFill>
              </a:rPr>
              <a:t>From seed to specimens what suits you best</a:t>
            </a:r>
          </a:p>
          <a:p>
            <a:pPr marL="742950" lvl="1" indent="-285750" algn="l">
              <a:lnSpc>
                <a:spcPct val="90000"/>
              </a:lnSpc>
              <a:buFont typeface="Wingdings" panose="05000000000000000000" pitchFamily="2" charset="2"/>
              <a:buChar char="Ø"/>
            </a:pPr>
            <a:r>
              <a:rPr lang="en-US" sz="1400" dirty="0">
                <a:solidFill>
                  <a:schemeClr val="accent6">
                    <a:lumMod val="75000"/>
                  </a:schemeClr>
                </a:solidFill>
              </a:rPr>
              <a:t>Inside the factory</a:t>
            </a:r>
          </a:p>
          <a:p>
            <a:pPr marL="742950" lvl="1" indent="-285750" algn="l">
              <a:lnSpc>
                <a:spcPct val="90000"/>
              </a:lnSpc>
              <a:buFont typeface="Wingdings" panose="05000000000000000000" pitchFamily="2" charset="2"/>
              <a:buChar char="Ø"/>
            </a:pPr>
            <a:r>
              <a:rPr lang="en-US" sz="1400" dirty="0">
                <a:solidFill>
                  <a:schemeClr val="accent6">
                    <a:lumMod val="75000"/>
                  </a:schemeClr>
                </a:solidFill>
              </a:rPr>
              <a:t>Time lines, balancing budgets and expectations</a:t>
            </a:r>
          </a:p>
          <a:p>
            <a:pPr marL="742950" lvl="1" indent="-285750" algn="l">
              <a:lnSpc>
                <a:spcPct val="90000"/>
              </a:lnSpc>
              <a:buFont typeface="Wingdings" panose="05000000000000000000" pitchFamily="2" charset="2"/>
              <a:buChar char="Ø"/>
            </a:pPr>
            <a:r>
              <a:rPr lang="en-US" sz="1400" dirty="0">
                <a:solidFill>
                  <a:schemeClr val="accent6">
                    <a:lumMod val="75000"/>
                  </a:schemeClr>
                </a:solidFill>
              </a:rPr>
              <a:t>Maintaining integrity of the design and the essence of the scheme</a:t>
            </a:r>
          </a:p>
          <a:p>
            <a:pPr marL="742950" lvl="1" indent="-285750" algn="l">
              <a:lnSpc>
                <a:spcPct val="90000"/>
              </a:lnSpc>
              <a:buFont typeface="Wingdings" panose="05000000000000000000" pitchFamily="2" charset="2"/>
              <a:buChar char="Ø"/>
            </a:pPr>
            <a:r>
              <a:rPr lang="en-US" sz="1400" dirty="0">
                <a:solidFill>
                  <a:schemeClr val="accent6">
                    <a:lumMod val="75000"/>
                  </a:schemeClr>
                </a:solidFill>
              </a:rPr>
              <a:t>Contract grows V responsive supplies</a:t>
            </a:r>
          </a:p>
          <a:p>
            <a:pPr marL="742950" lvl="1" indent="-285750" algn="l">
              <a:lnSpc>
                <a:spcPct val="90000"/>
              </a:lnSpc>
              <a:buFont typeface="Wingdings" panose="05000000000000000000" pitchFamily="2" charset="2"/>
              <a:buChar char="Ø"/>
            </a:pPr>
            <a:r>
              <a:rPr lang="en-US" sz="1400" dirty="0">
                <a:solidFill>
                  <a:schemeClr val="accent6">
                    <a:lumMod val="75000"/>
                  </a:schemeClr>
                </a:solidFill>
              </a:rPr>
              <a:t>Stakeholders – meeting and balancing demand working in partnership</a:t>
            </a:r>
          </a:p>
          <a:p>
            <a:pPr marL="742950" lvl="1" indent="-285750" algn="l">
              <a:lnSpc>
                <a:spcPct val="90000"/>
              </a:lnSpc>
              <a:buFont typeface="Wingdings" panose="05000000000000000000" pitchFamily="2" charset="2"/>
              <a:buChar char="Ø"/>
            </a:pPr>
            <a:endParaRPr lang="en-US" sz="1400" dirty="0">
              <a:solidFill>
                <a:schemeClr val="accent6">
                  <a:lumMod val="75000"/>
                </a:schemeClr>
              </a:solidFill>
            </a:endParaRPr>
          </a:p>
          <a:p>
            <a:pPr algn="ctr">
              <a:lnSpc>
                <a:spcPct val="90000"/>
              </a:lnSpc>
            </a:pPr>
            <a:r>
              <a:rPr lang="en-US" sz="1400" dirty="0"/>
              <a:t>www.palmstead.co.uk</a:t>
            </a:r>
          </a:p>
          <a:p>
            <a:pPr algn="ctr">
              <a:lnSpc>
                <a:spcPct val="90000"/>
              </a:lnSpc>
              <a:buFont typeface="Wingdings 3" charset="2"/>
              <a:buChar char=""/>
            </a:pPr>
            <a:endParaRPr lang="en-US" sz="700" dirty="0">
              <a:solidFill>
                <a:srgbClr val="002060"/>
              </a:solidFill>
            </a:endParaRPr>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2611020" y="197508"/>
            <a:ext cx="5035818" cy="1875842"/>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spTree>
    <p:extLst>
      <p:ext uri="{BB962C8B-B14F-4D97-AF65-F5344CB8AC3E}">
        <p14:creationId xmlns:p14="http://schemas.microsoft.com/office/powerpoint/2010/main" val="403016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dirty="0"/>
              <a:t>What's in a name?</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168952" y="1414130"/>
            <a:ext cx="8243136" cy="5305647"/>
          </a:xfrm>
        </p:spPr>
        <p:txBody>
          <a:bodyPr vert="horz" lIns="91440" tIns="45720" rIns="91440" bIns="45720" rtlCol="0">
            <a:normAutofit/>
          </a:bodyPr>
          <a:lstStyle/>
          <a:p>
            <a:pPr algn="l">
              <a:lnSpc>
                <a:spcPct val="90000"/>
              </a:lnSpc>
            </a:pPr>
            <a:r>
              <a:rPr lang="en-US" sz="3200" dirty="0">
                <a:solidFill>
                  <a:srgbClr val="92D050"/>
                </a:solidFill>
              </a:rPr>
              <a:t> </a:t>
            </a:r>
          </a:p>
          <a:p>
            <a:pPr algn="ctr">
              <a:lnSpc>
                <a:spcPct val="90000"/>
              </a:lnSpc>
            </a:pPr>
            <a:endParaRPr lang="en-US" sz="3200" dirty="0"/>
          </a:p>
          <a:p>
            <a:pPr algn="ctr">
              <a:lnSpc>
                <a:spcPct val="90000"/>
              </a:lnSpc>
            </a:pP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graphicFrame>
        <p:nvGraphicFramePr>
          <p:cNvPr id="4" name="Table 3">
            <a:extLst>
              <a:ext uri="{FF2B5EF4-FFF2-40B4-BE49-F238E27FC236}">
                <a16:creationId xmlns:a16="http://schemas.microsoft.com/office/drawing/2014/main" id="{D950F116-5364-40AA-B49D-36725F17A540}"/>
              </a:ext>
            </a:extLst>
          </p:cNvPr>
          <p:cNvGraphicFramePr>
            <a:graphicFrameLocks noGrp="1"/>
          </p:cNvGraphicFramePr>
          <p:nvPr>
            <p:extLst>
              <p:ext uri="{D42A27DB-BD31-4B8C-83A1-F6EECF244321}">
                <p14:modId xmlns:p14="http://schemas.microsoft.com/office/powerpoint/2010/main" val="728143020"/>
              </p:ext>
            </p:extLst>
          </p:nvPr>
        </p:nvGraphicFramePr>
        <p:xfrm>
          <a:off x="1100952" y="1414130"/>
          <a:ext cx="8243137" cy="4976853"/>
        </p:xfrm>
        <a:graphic>
          <a:graphicData uri="http://schemas.openxmlformats.org/drawingml/2006/table">
            <a:tbl>
              <a:tblPr>
                <a:tableStyleId>{5C22544A-7EE6-4342-B048-85BDC9FD1C3A}</a:tableStyleId>
              </a:tblPr>
              <a:tblGrid>
                <a:gridCol w="1915472">
                  <a:extLst>
                    <a:ext uri="{9D8B030D-6E8A-4147-A177-3AD203B41FA5}">
                      <a16:colId xmlns:a16="http://schemas.microsoft.com/office/drawing/2014/main" val="2407465446"/>
                    </a:ext>
                  </a:extLst>
                </a:gridCol>
                <a:gridCol w="184943">
                  <a:extLst>
                    <a:ext uri="{9D8B030D-6E8A-4147-A177-3AD203B41FA5}">
                      <a16:colId xmlns:a16="http://schemas.microsoft.com/office/drawing/2014/main" val="2100595364"/>
                    </a:ext>
                  </a:extLst>
                </a:gridCol>
                <a:gridCol w="1915472">
                  <a:extLst>
                    <a:ext uri="{9D8B030D-6E8A-4147-A177-3AD203B41FA5}">
                      <a16:colId xmlns:a16="http://schemas.microsoft.com/office/drawing/2014/main" val="500791744"/>
                    </a:ext>
                  </a:extLst>
                </a:gridCol>
                <a:gridCol w="211363">
                  <a:extLst>
                    <a:ext uri="{9D8B030D-6E8A-4147-A177-3AD203B41FA5}">
                      <a16:colId xmlns:a16="http://schemas.microsoft.com/office/drawing/2014/main" val="1561336933"/>
                    </a:ext>
                  </a:extLst>
                </a:gridCol>
                <a:gridCol w="1915472">
                  <a:extLst>
                    <a:ext uri="{9D8B030D-6E8A-4147-A177-3AD203B41FA5}">
                      <a16:colId xmlns:a16="http://schemas.microsoft.com/office/drawing/2014/main" val="2353267445"/>
                    </a:ext>
                  </a:extLst>
                </a:gridCol>
                <a:gridCol w="184943">
                  <a:extLst>
                    <a:ext uri="{9D8B030D-6E8A-4147-A177-3AD203B41FA5}">
                      <a16:colId xmlns:a16="http://schemas.microsoft.com/office/drawing/2014/main" val="513824312"/>
                    </a:ext>
                  </a:extLst>
                </a:gridCol>
                <a:gridCol w="1915472">
                  <a:extLst>
                    <a:ext uri="{9D8B030D-6E8A-4147-A177-3AD203B41FA5}">
                      <a16:colId xmlns:a16="http://schemas.microsoft.com/office/drawing/2014/main" val="2032351655"/>
                    </a:ext>
                  </a:extLst>
                </a:gridCol>
              </a:tblGrid>
              <a:tr h="236993">
                <a:tc gridSpan="7">
                  <a:txBody>
                    <a:bodyPr/>
                    <a:lstStyle/>
                    <a:p>
                      <a:pPr algn="ctr" fontAlgn="b"/>
                      <a:r>
                        <a:rPr lang="en-GB" sz="1400" b="1" u="none" strike="noStrike" dirty="0">
                          <a:effectLst/>
                        </a:rPr>
                        <a:t>Latin / Common Name Meanings - Areas / Environments</a:t>
                      </a:r>
                      <a:endParaRPr lang="en-GB" sz="1400" b="1" i="0" u="none" strike="noStrike" dirty="0">
                        <a:solidFill>
                          <a:srgbClr val="000000"/>
                        </a:solidFill>
                        <a:effectLst/>
                        <a:latin typeface="Calibri" panose="020F0502020204030204" pitchFamily="34" charset="0"/>
                      </a:endParaRPr>
                    </a:p>
                  </a:txBody>
                  <a:tcPr marL="9242" marR="9242" marT="9242"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55341195"/>
                  </a:ext>
                </a:extLst>
              </a:tr>
              <a:tr h="236993">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endParaRPr lang="en-GB" sz="11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a:effectLst/>
                        </a:rPr>
                        <a:t>Meaning</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a:effectLst/>
                        </a:rPr>
                        <a:t>-</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dirty="0">
                          <a:effectLst/>
                        </a:rPr>
                        <a:t>Meaning</a:t>
                      </a:r>
                      <a:endParaRPr lang="en-GB" sz="900" b="1"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127724649"/>
                  </a:ext>
                </a:extLst>
              </a:tr>
              <a:tr h="236993">
                <a:tc>
                  <a:txBody>
                    <a:bodyPr/>
                    <a:lstStyle/>
                    <a:p>
                      <a:pPr algn="l" fontAlgn="b"/>
                      <a:r>
                        <a:rPr lang="en-GB" sz="900" u="none" strike="noStrike">
                          <a:effectLst/>
                        </a:rPr>
                        <a:t>Abyssinica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Abysinnia</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Helvetica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Switzerland</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35691861"/>
                  </a:ext>
                </a:extLst>
              </a:tr>
              <a:tr h="236993">
                <a:tc>
                  <a:txBody>
                    <a:bodyPr/>
                    <a:lstStyle/>
                    <a:p>
                      <a:pPr algn="l" fontAlgn="b"/>
                      <a:r>
                        <a:rPr lang="en-GB" sz="900" u="none" strike="noStrike">
                          <a:effectLst/>
                        </a:rPr>
                        <a:t>Alpestris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From mountains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Japonica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Japan</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11707686"/>
                  </a:ext>
                </a:extLst>
              </a:tr>
              <a:tr h="236993">
                <a:tc>
                  <a:txBody>
                    <a:bodyPr/>
                    <a:lstStyle/>
                    <a:p>
                      <a:pPr algn="l" fontAlgn="b"/>
                      <a:r>
                        <a:rPr lang="en-GB" sz="900" u="none" strike="noStrike">
                          <a:effectLst/>
                        </a:rPr>
                        <a:t>Alpicola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From mountains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Magellanica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South America</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64066604"/>
                  </a:ext>
                </a:extLst>
              </a:tr>
              <a:tr h="236993">
                <a:tc>
                  <a:txBody>
                    <a:bodyPr/>
                    <a:lstStyle/>
                    <a:p>
                      <a:pPr algn="l" fontAlgn="b"/>
                      <a:r>
                        <a:rPr lang="en-GB" sz="900" u="none" strike="noStrike">
                          <a:effectLst/>
                        </a:rPr>
                        <a:t>Alpina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From Alps</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Maritima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Near the sea</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4173496724"/>
                  </a:ext>
                </a:extLst>
              </a:tr>
              <a:tr h="236993">
                <a:tc>
                  <a:txBody>
                    <a:bodyPr/>
                    <a:lstStyle/>
                    <a:p>
                      <a:pPr algn="l" fontAlgn="b"/>
                      <a:r>
                        <a:rPr lang="en-GB" sz="900" u="none" strike="noStrike">
                          <a:effectLst/>
                        </a:rPr>
                        <a:t>America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From America</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Mexicana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Mexico</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521056774"/>
                  </a:ext>
                </a:extLst>
              </a:tr>
              <a:tr h="236993">
                <a:tc>
                  <a:txBody>
                    <a:bodyPr/>
                    <a:lstStyle/>
                    <a:p>
                      <a:pPr algn="l" fontAlgn="b"/>
                      <a:r>
                        <a:rPr lang="en-GB" sz="900" u="none" strike="noStrike">
                          <a:effectLst/>
                        </a:rPr>
                        <a:t>Arctica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From the Arctic</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Montana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Mountains</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527683012"/>
                  </a:ext>
                </a:extLst>
              </a:tr>
              <a:tr h="236993">
                <a:tc>
                  <a:txBody>
                    <a:bodyPr/>
                    <a:lstStyle/>
                    <a:p>
                      <a:pPr algn="l" fontAlgn="b"/>
                      <a:r>
                        <a:rPr lang="en-GB" sz="900" u="none" strike="noStrike">
                          <a:effectLst/>
                        </a:rPr>
                        <a:t>Arenaria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From shady places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Palustris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Marshes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851883759"/>
                  </a:ext>
                </a:extLst>
              </a:tr>
              <a:tr h="236993">
                <a:tc>
                  <a:txBody>
                    <a:bodyPr/>
                    <a:lstStyle/>
                    <a:p>
                      <a:pPr algn="l" fontAlgn="b"/>
                      <a:r>
                        <a:rPr lang="en-GB" sz="900" u="none" strike="noStrike">
                          <a:effectLst/>
                        </a:rPr>
                        <a:t>Arvensis Or Camperstris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Field</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Pratensis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Field</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663865733"/>
                  </a:ext>
                </a:extLst>
              </a:tr>
              <a:tr h="236993">
                <a:tc>
                  <a:txBody>
                    <a:bodyPr/>
                    <a:lstStyle/>
                    <a:p>
                      <a:pPr algn="l" fontAlgn="b"/>
                      <a:r>
                        <a:rPr lang="en-GB" sz="900" u="none" strike="noStrike">
                          <a:effectLst/>
                        </a:rPr>
                        <a:t>Australis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From the South</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Rivalis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Near river</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4133833702"/>
                  </a:ext>
                </a:extLst>
              </a:tr>
              <a:tr h="236993">
                <a:tc>
                  <a:txBody>
                    <a:bodyPr/>
                    <a:lstStyle/>
                    <a:p>
                      <a:pPr algn="l" fontAlgn="b"/>
                      <a:r>
                        <a:rPr lang="en-GB" sz="900" u="none" strike="noStrike">
                          <a:effectLst/>
                        </a:rPr>
                        <a:t>Borealis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From the North</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Rivularis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Near river</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233246234"/>
                  </a:ext>
                </a:extLst>
              </a:tr>
              <a:tr h="236993">
                <a:tc>
                  <a:txBody>
                    <a:bodyPr/>
                    <a:lstStyle/>
                    <a:p>
                      <a:pPr algn="l" fontAlgn="b"/>
                      <a:r>
                        <a:rPr lang="en-GB" sz="900" u="none" strike="noStrike">
                          <a:effectLst/>
                        </a:rPr>
                        <a:t>Bulgarica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Bulgaria</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Rupestris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Hills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559208767"/>
                  </a:ext>
                </a:extLst>
              </a:tr>
              <a:tr h="236993">
                <a:tc>
                  <a:txBody>
                    <a:bodyPr/>
                    <a:lstStyle/>
                    <a:p>
                      <a:pPr algn="l" fontAlgn="b"/>
                      <a:r>
                        <a:rPr lang="en-GB" sz="900" u="none" strike="noStrike">
                          <a:effectLst/>
                        </a:rPr>
                        <a:t>Canadensis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Canada</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Rupicola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Hills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3464245673"/>
                  </a:ext>
                </a:extLst>
              </a:tr>
              <a:tr h="236993">
                <a:tc>
                  <a:txBody>
                    <a:bodyPr/>
                    <a:lstStyle/>
                    <a:p>
                      <a:pPr algn="l" fontAlgn="b"/>
                      <a:r>
                        <a:rPr lang="en-GB" sz="900" u="none" strike="noStrike">
                          <a:effectLst/>
                        </a:rPr>
                        <a:t>Canariensis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Canary Isle</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Russica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Russia</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87828993"/>
                  </a:ext>
                </a:extLst>
              </a:tr>
              <a:tr h="236993">
                <a:tc>
                  <a:txBody>
                    <a:bodyPr/>
                    <a:lstStyle/>
                    <a:p>
                      <a:pPr algn="l" fontAlgn="b"/>
                      <a:r>
                        <a:rPr lang="en-GB" sz="900" u="none" strike="noStrike">
                          <a:effectLst/>
                        </a:rPr>
                        <a:t>Capensis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South Africa</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Saxatilis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Rocks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029083662"/>
                  </a:ext>
                </a:extLst>
              </a:tr>
              <a:tr h="236993">
                <a:tc>
                  <a:txBody>
                    <a:bodyPr/>
                    <a:lstStyle/>
                    <a:p>
                      <a:pPr algn="l" fontAlgn="b"/>
                      <a:r>
                        <a:rPr lang="en-GB" sz="900" u="none" strike="noStrike">
                          <a:effectLst/>
                        </a:rPr>
                        <a:t>Chilensis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Chile</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Sibirica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Siberia</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779967219"/>
                  </a:ext>
                </a:extLst>
              </a:tr>
              <a:tr h="236993">
                <a:tc>
                  <a:txBody>
                    <a:bodyPr/>
                    <a:lstStyle/>
                    <a:p>
                      <a:pPr algn="l" fontAlgn="b"/>
                      <a:r>
                        <a:rPr lang="en-GB" sz="900" u="none" strike="noStrike">
                          <a:effectLst/>
                        </a:rPr>
                        <a:t>Chinensis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China</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Sinense</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China</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434396864"/>
                  </a:ext>
                </a:extLst>
              </a:tr>
              <a:tr h="236993">
                <a:tc>
                  <a:txBody>
                    <a:bodyPr/>
                    <a:lstStyle/>
                    <a:p>
                      <a:pPr algn="l" fontAlgn="b"/>
                      <a:r>
                        <a:rPr lang="en-GB" sz="900" u="none" strike="noStrike">
                          <a:effectLst/>
                        </a:rPr>
                        <a:t>Clivora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Hills</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Sylvestris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Woods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394986066"/>
                  </a:ext>
                </a:extLst>
              </a:tr>
              <a:tr h="236993">
                <a:tc>
                  <a:txBody>
                    <a:bodyPr/>
                    <a:lstStyle/>
                    <a:p>
                      <a:pPr algn="l" fontAlgn="b"/>
                      <a:r>
                        <a:rPr lang="en-GB" sz="900" u="none" strike="noStrike">
                          <a:effectLst/>
                        </a:rPr>
                        <a:t>Glacialis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Cold areas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Texensis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Texas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439786165"/>
                  </a:ext>
                </a:extLst>
              </a:tr>
              <a:tr h="236993">
                <a:tc>
                  <a:txBody>
                    <a:bodyPr/>
                    <a:lstStyle/>
                    <a:p>
                      <a:pPr algn="l" fontAlgn="b"/>
                      <a:r>
                        <a:rPr lang="en-GB" sz="900" u="none" strike="noStrike">
                          <a:effectLst/>
                        </a:rPr>
                        <a:t>Graeca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Greece</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04574199"/>
                  </a:ext>
                </a:extLst>
              </a:tr>
            </a:tbl>
          </a:graphicData>
        </a:graphic>
      </p:graphicFrame>
    </p:spTree>
    <p:extLst>
      <p:ext uri="{BB962C8B-B14F-4D97-AF65-F5344CB8AC3E}">
        <p14:creationId xmlns:p14="http://schemas.microsoft.com/office/powerpoint/2010/main" val="3691916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dirty="0"/>
              <a:t>What's in a name?</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168952" y="1414130"/>
            <a:ext cx="8243136" cy="5305647"/>
          </a:xfrm>
        </p:spPr>
        <p:txBody>
          <a:bodyPr vert="horz" lIns="91440" tIns="45720" rIns="91440" bIns="45720" rtlCol="0">
            <a:normAutofit/>
          </a:bodyPr>
          <a:lstStyle/>
          <a:p>
            <a:pPr algn="l">
              <a:lnSpc>
                <a:spcPct val="90000"/>
              </a:lnSpc>
            </a:pPr>
            <a:r>
              <a:rPr lang="en-US" sz="3200" dirty="0">
                <a:solidFill>
                  <a:srgbClr val="92D050"/>
                </a:solidFill>
              </a:rPr>
              <a:t> </a:t>
            </a:r>
          </a:p>
          <a:p>
            <a:pPr algn="ctr">
              <a:lnSpc>
                <a:spcPct val="90000"/>
              </a:lnSpc>
            </a:pPr>
            <a:endParaRPr lang="en-US" sz="3200" dirty="0"/>
          </a:p>
          <a:p>
            <a:pPr algn="ctr">
              <a:lnSpc>
                <a:spcPct val="90000"/>
              </a:lnSpc>
            </a:pP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graphicFrame>
        <p:nvGraphicFramePr>
          <p:cNvPr id="5" name="Table 4">
            <a:extLst>
              <a:ext uri="{FF2B5EF4-FFF2-40B4-BE49-F238E27FC236}">
                <a16:creationId xmlns:a16="http://schemas.microsoft.com/office/drawing/2014/main" id="{EBC63B78-7E3B-4490-97C4-75DC3AD7C661}"/>
              </a:ext>
            </a:extLst>
          </p:cNvPr>
          <p:cNvGraphicFramePr>
            <a:graphicFrameLocks noGrp="1"/>
          </p:cNvGraphicFramePr>
          <p:nvPr>
            <p:extLst>
              <p:ext uri="{D42A27DB-BD31-4B8C-83A1-F6EECF244321}">
                <p14:modId xmlns:p14="http://schemas.microsoft.com/office/powerpoint/2010/main" val="2098484942"/>
              </p:ext>
            </p:extLst>
          </p:nvPr>
        </p:nvGraphicFramePr>
        <p:xfrm>
          <a:off x="1168952" y="1414130"/>
          <a:ext cx="8327586" cy="4783982"/>
        </p:xfrm>
        <a:graphic>
          <a:graphicData uri="http://schemas.openxmlformats.org/drawingml/2006/table">
            <a:tbl>
              <a:tblPr>
                <a:tableStyleId>{5C22544A-7EE6-4342-B048-85BDC9FD1C3A}</a:tableStyleId>
              </a:tblPr>
              <a:tblGrid>
                <a:gridCol w="1932319">
                  <a:extLst>
                    <a:ext uri="{9D8B030D-6E8A-4147-A177-3AD203B41FA5}">
                      <a16:colId xmlns:a16="http://schemas.microsoft.com/office/drawing/2014/main" val="4127911270"/>
                    </a:ext>
                  </a:extLst>
                </a:gridCol>
                <a:gridCol w="186141">
                  <a:extLst>
                    <a:ext uri="{9D8B030D-6E8A-4147-A177-3AD203B41FA5}">
                      <a16:colId xmlns:a16="http://schemas.microsoft.com/office/drawing/2014/main" val="3774318659"/>
                    </a:ext>
                  </a:extLst>
                </a:gridCol>
                <a:gridCol w="1932319">
                  <a:extLst>
                    <a:ext uri="{9D8B030D-6E8A-4147-A177-3AD203B41FA5}">
                      <a16:colId xmlns:a16="http://schemas.microsoft.com/office/drawing/2014/main" val="3605431921"/>
                    </a:ext>
                  </a:extLst>
                </a:gridCol>
                <a:gridCol w="212732">
                  <a:extLst>
                    <a:ext uri="{9D8B030D-6E8A-4147-A177-3AD203B41FA5}">
                      <a16:colId xmlns:a16="http://schemas.microsoft.com/office/drawing/2014/main" val="4286861793"/>
                    </a:ext>
                  </a:extLst>
                </a:gridCol>
                <a:gridCol w="1932319">
                  <a:extLst>
                    <a:ext uri="{9D8B030D-6E8A-4147-A177-3AD203B41FA5}">
                      <a16:colId xmlns:a16="http://schemas.microsoft.com/office/drawing/2014/main" val="3771936593"/>
                    </a:ext>
                  </a:extLst>
                </a:gridCol>
                <a:gridCol w="199437">
                  <a:extLst>
                    <a:ext uri="{9D8B030D-6E8A-4147-A177-3AD203B41FA5}">
                      <a16:colId xmlns:a16="http://schemas.microsoft.com/office/drawing/2014/main" val="2217774441"/>
                    </a:ext>
                  </a:extLst>
                </a:gridCol>
                <a:gridCol w="1932319">
                  <a:extLst>
                    <a:ext uri="{9D8B030D-6E8A-4147-A177-3AD203B41FA5}">
                      <a16:colId xmlns:a16="http://schemas.microsoft.com/office/drawing/2014/main" val="1593894844"/>
                    </a:ext>
                  </a:extLst>
                </a:gridCol>
              </a:tblGrid>
              <a:tr h="295308">
                <a:tc gridSpan="7">
                  <a:txBody>
                    <a:bodyPr/>
                    <a:lstStyle/>
                    <a:p>
                      <a:pPr algn="ctr" fontAlgn="b"/>
                      <a:r>
                        <a:rPr lang="en-GB" sz="1400" b="1" u="none" strike="noStrike" dirty="0">
                          <a:effectLst/>
                        </a:rPr>
                        <a:t>Latin / Common Name Meanings - Colour</a:t>
                      </a:r>
                      <a:endParaRPr lang="en-GB" sz="1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02388536"/>
                  </a:ext>
                </a:extLst>
              </a:tr>
              <a:tr h="236246">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a:effectLst/>
                        </a:rPr>
                        <a:t>Meaning</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dirty="0">
                          <a:effectLst/>
                        </a:rPr>
                        <a:t>Meaning</a:t>
                      </a:r>
                      <a:endParaRPr lang="en-GB"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10364341"/>
                  </a:ext>
                </a:extLst>
              </a:tr>
              <a:tr h="236246">
                <a:tc>
                  <a:txBody>
                    <a:bodyPr/>
                    <a:lstStyle/>
                    <a:p>
                      <a:pPr algn="l" fontAlgn="ctr"/>
                      <a:r>
                        <a:rPr lang="en-GB" sz="900" u="none" strike="noStrike">
                          <a:effectLst/>
                        </a:rPr>
                        <a:t>Alba</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White</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Luteus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Yellow</a:t>
                      </a:r>
                      <a:endParaRPr lang="en-GB" sz="900" b="0" i="0" u="none" strike="noStrike" dirty="0">
                        <a:solidFill>
                          <a:srgbClr val="333333"/>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59938231"/>
                  </a:ext>
                </a:extLst>
              </a:tr>
              <a:tr h="236246">
                <a:tc>
                  <a:txBody>
                    <a:bodyPr/>
                    <a:lstStyle/>
                    <a:p>
                      <a:pPr algn="l" fontAlgn="ctr"/>
                      <a:r>
                        <a:rPr lang="en-GB" sz="900" u="none" strike="noStrike">
                          <a:effectLst/>
                        </a:rPr>
                        <a:t>Ater</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Black</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Maculata</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Spotted</a:t>
                      </a:r>
                      <a:endParaRPr lang="en-GB" sz="900" b="0" i="0" u="none" strike="noStrike">
                        <a:solidFill>
                          <a:srgbClr val="333333"/>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21424257"/>
                  </a:ext>
                </a:extLst>
              </a:tr>
              <a:tr h="236246">
                <a:tc>
                  <a:txBody>
                    <a:bodyPr/>
                    <a:lstStyle/>
                    <a:p>
                      <a:pPr algn="l" fontAlgn="b"/>
                      <a:r>
                        <a:rPr lang="en-GB" sz="900" u="none" strike="noStrike">
                          <a:effectLst/>
                        </a:rPr>
                        <a:t>Aurantiaca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Orange</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Magenta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Magenta</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80469365"/>
                  </a:ext>
                </a:extLst>
              </a:tr>
              <a:tr h="236246">
                <a:tc>
                  <a:txBody>
                    <a:bodyPr/>
                    <a:lstStyle/>
                    <a:p>
                      <a:pPr algn="l" fontAlgn="b"/>
                      <a:r>
                        <a:rPr lang="en-GB" sz="900" u="none" strike="noStrike">
                          <a:effectLst/>
                        </a:rPr>
                        <a:t>Aurea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Yellow/Gold/Chartreuse</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Nigra</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Black/Dark</a:t>
                      </a:r>
                      <a:endParaRPr lang="en-GB" sz="900" b="0" i="0" u="none" strike="noStrike">
                        <a:solidFill>
                          <a:srgbClr val="333333"/>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796843336"/>
                  </a:ext>
                </a:extLst>
              </a:tr>
              <a:tr h="236246">
                <a:tc>
                  <a:txBody>
                    <a:bodyPr/>
                    <a:lstStyle/>
                    <a:p>
                      <a:pPr algn="l" fontAlgn="ctr"/>
                      <a:r>
                        <a:rPr lang="en-GB" sz="900" u="none" strike="noStrike">
                          <a:effectLst/>
                        </a:rPr>
                        <a:t>Azur</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Blue</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Ochroleuca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Cream</a:t>
                      </a:r>
                      <a:endParaRPr lang="en-GB"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70969003"/>
                  </a:ext>
                </a:extLst>
              </a:tr>
              <a:tr h="236246">
                <a:tc>
                  <a:txBody>
                    <a:bodyPr/>
                    <a:lstStyle/>
                    <a:p>
                      <a:pPr algn="l" fontAlgn="b"/>
                      <a:r>
                        <a:rPr lang="en-GB" sz="900" u="none" strike="noStrike">
                          <a:effectLst/>
                        </a:rPr>
                        <a:t>Caerulea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Blue</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Pallida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Cream</a:t>
                      </a:r>
                      <a:endParaRPr lang="en-GB" sz="9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02320001"/>
                  </a:ext>
                </a:extLst>
              </a:tr>
              <a:tr h="236246">
                <a:tc>
                  <a:txBody>
                    <a:bodyPr/>
                    <a:lstStyle/>
                    <a:p>
                      <a:pPr algn="l" fontAlgn="b"/>
                      <a:r>
                        <a:rPr lang="en-GB" sz="900" u="none" strike="noStrike">
                          <a:effectLst/>
                        </a:rPr>
                        <a:t>Chrysantha </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Yellow</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Phoenicea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Purple</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72846823"/>
                  </a:ext>
                </a:extLst>
              </a:tr>
              <a:tr h="236246">
                <a:tc>
                  <a:txBody>
                    <a:bodyPr/>
                    <a:lstStyle/>
                    <a:p>
                      <a:pPr algn="l" fontAlgn="ctr"/>
                      <a:r>
                        <a:rPr lang="en-GB" sz="900" u="none" strike="noStrike">
                          <a:effectLst/>
                        </a:rPr>
                        <a:t>Chrysus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Yellow</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Punica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Red</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62185335"/>
                  </a:ext>
                </a:extLst>
              </a:tr>
              <a:tr h="236246">
                <a:tc>
                  <a:txBody>
                    <a:bodyPr/>
                    <a:lstStyle/>
                    <a:p>
                      <a:pPr algn="l" fontAlgn="b"/>
                      <a:r>
                        <a:rPr lang="en-GB" sz="900" u="none" strike="noStrike">
                          <a:effectLst/>
                        </a:rPr>
                        <a:t>Coccinea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Red/Scarlet</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Puniceus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Red-purple</a:t>
                      </a:r>
                      <a:endParaRPr lang="en-GB" sz="900" b="0" i="0" u="none" strike="noStrike" dirty="0">
                        <a:solidFill>
                          <a:srgbClr val="333333"/>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17402182"/>
                  </a:ext>
                </a:extLst>
              </a:tr>
              <a:tr h="236246">
                <a:tc>
                  <a:txBody>
                    <a:bodyPr/>
                    <a:lstStyle/>
                    <a:p>
                      <a:pPr algn="l" fontAlgn="ctr"/>
                      <a:r>
                        <a:rPr lang="en-GB" sz="900" u="none" strike="noStrike">
                          <a:effectLst/>
                        </a:rPr>
                        <a:t>Erythro</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Red</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Purpurea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Pink (deep)</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83523740"/>
                  </a:ext>
                </a:extLst>
              </a:tr>
              <a:tr h="236246">
                <a:tc>
                  <a:txBody>
                    <a:bodyPr/>
                    <a:lstStyle/>
                    <a:p>
                      <a:pPr algn="l" fontAlgn="ctr"/>
                      <a:r>
                        <a:rPr lang="en-GB" sz="900" u="none" strike="noStrike">
                          <a:effectLst/>
                        </a:rPr>
                        <a:t>Ferrugineus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Rusty</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Purpureus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Purple</a:t>
                      </a:r>
                      <a:endParaRPr lang="en-GB" sz="900" b="0" i="0" u="none" strike="noStrike" dirty="0">
                        <a:solidFill>
                          <a:srgbClr val="333333"/>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809471480"/>
                  </a:ext>
                </a:extLst>
              </a:tr>
              <a:tr h="236246">
                <a:tc>
                  <a:txBody>
                    <a:bodyPr/>
                    <a:lstStyle/>
                    <a:p>
                      <a:pPr algn="l" fontAlgn="b"/>
                      <a:r>
                        <a:rPr lang="en-GB" sz="900" u="none" strike="noStrike">
                          <a:effectLst/>
                        </a:rPr>
                        <a:t>Flava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Yellow</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Rosea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Pink (rose)</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92559230"/>
                  </a:ext>
                </a:extLst>
              </a:tr>
              <a:tr h="236246">
                <a:tc>
                  <a:txBody>
                    <a:bodyPr/>
                    <a:lstStyle/>
                    <a:p>
                      <a:pPr algn="l" fontAlgn="ctr"/>
                      <a:r>
                        <a:rPr lang="en-GB" sz="900" u="none" strike="noStrike">
                          <a:effectLst/>
                        </a:rPr>
                        <a:t>Haema</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Blood red</a:t>
                      </a:r>
                      <a:endParaRPr lang="en-GB" sz="900" b="0" i="0" u="none" strike="noStrike" dirty="0">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Rubra</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Red</a:t>
                      </a:r>
                      <a:endParaRPr lang="en-GB" sz="900" b="0" i="0" u="none" strike="noStrike" dirty="0">
                        <a:solidFill>
                          <a:srgbClr val="333333"/>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36869598"/>
                  </a:ext>
                </a:extLst>
              </a:tr>
              <a:tr h="236246">
                <a:tc>
                  <a:txBody>
                    <a:bodyPr/>
                    <a:lstStyle/>
                    <a:p>
                      <a:pPr algn="l" fontAlgn="b"/>
                      <a:r>
                        <a:rPr lang="en-GB" sz="900" u="none" strike="noStrike">
                          <a:effectLst/>
                        </a:rPr>
                        <a:t>Incana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Grey</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Sanguinea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Red (blood)</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74517767"/>
                  </a:ext>
                </a:extLst>
              </a:tr>
              <a:tr h="236246">
                <a:tc>
                  <a:txBody>
                    <a:bodyPr/>
                    <a:lstStyle/>
                    <a:p>
                      <a:pPr algn="l" fontAlgn="ctr"/>
                      <a:r>
                        <a:rPr lang="en-GB" sz="900" u="none" strike="noStrike">
                          <a:effectLst/>
                        </a:rPr>
                        <a:t>Lacteus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Milky</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Sulphurea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Yellow</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99631669"/>
                  </a:ext>
                </a:extLst>
              </a:tr>
              <a:tr h="236246">
                <a:tc>
                  <a:txBody>
                    <a:bodyPr/>
                    <a:lstStyle/>
                    <a:p>
                      <a:pPr algn="l" fontAlgn="ctr"/>
                      <a:r>
                        <a:rPr lang="en-GB" sz="900" u="none" strike="noStrike">
                          <a:effectLst/>
                        </a:rPr>
                        <a:t>Leuc</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White</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Violacea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Violet</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93167829"/>
                  </a:ext>
                </a:extLst>
              </a:tr>
              <a:tr h="236246">
                <a:tc>
                  <a:txBody>
                    <a:bodyPr/>
                    <a:lstStyle/>
                    <a:p>
                      <a:pPr algn="l" fontAlgn="ctr"/>
                      <a:r>
                        <a:rPr lang="en-GB" sz="900" u="none" strike="noStrike">
                          <a:effectLst/>
                        </a:rPr>
                        <a:t>Lividus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Blue-grey</a:t>
                      </a:r>
                      <a:endParaRPr lang="en-GB" sz="900" b="0" i="0" u="none" strike="noStrike" dirty="0">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Virens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Green</a:t>
                      </a:r>
                      <a:endParaRPr lang="en-GB" sz="900" b="0" i="0" u="none" strike="noStrike" dirty="0">
                        <a:solidFill>
                          <a:srgbClr val="333333"/>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5107136"/>
                  </a:ext>
                </a:extLst>
              </a:tr>
              <a:tr h="236246">
                <a:tc>
                  <a:txBody>
                    <a:bodyPr/>
                    <a:lstStyle/>
                    <a:p>
                      <a:pPr algn="l" fontAlgn="ctr"/>
                      <a:r>
                        <a:rPr lang="en-GB" sz="900" u="none" strike="noStrike">
                          <a:effectLst/>
                        </a:rPr>
                        <a:t>Luridus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Pale yellow</a:t>
                      </a:r>
                      <a:endParaRPr lang="en-GB" sz="900" b="0" i="0" u="none" strike="noStrike" dirty="0">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Viridis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Green</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38976960"/>
                  </a:ext>
                </a:extLst>
              </a:tr>
            </a:tbl>
          </a:graphicData>
        </a:graphic>
      </p:graphicFrame>
    </p:spTree>
    <p:extLst>
      <p:ext uri="{BB962C8B-B14F-4D97-AF65-F5344CB8AC3E}">
        <p14:creationId xmlns:p14="http://schemas.microsoft.com/office/powerpoint/2010/main" val="253319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dirty="0"/>
              <a:t>What's in a name?</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168952" y="1414130"/>
            <a:ext cx="8243136" cy="5305647"/>
          </a:xfrm>
        </p:spPr>
        <p:txBody>
          <a:bodyPr vert="horz" lIns="91440" tIns="45720" rIns="91440" bIns="45720" rtlCol="0">
            <a:normAutofit/>
          </a:bodyPr>
          <a:lstStyle/>
          <a:p>
            <a:pPr algn="l">
              <a:lnSpc>
                <a:spcPct val="90000"/>
              </a:lnSpc>
            </a:pPr>
            <a:r>
              <a:rPr lang="en-US" sz="3200" dirty="0">
                <a:solidFill>
                  <a:srgbClr val="92D050"/>
                </a:solidFill>
              </a:rPr>
              <a:t> </a:t>
            </a:r>
          </a:p>
          <a:p>
            <a:pPr algn="ctr">
              <a:lnSpc>
                <a:spcPct val="90000"/>
              </a:lnSpc>
            </a:pPr>
            <a:endParaRPr lang="en-US" sz="3200" dirty="0"/>
          </a:p>
          <a:p>
            <a:pPr algn="ctr">
              <a:lnSpc>
                <a:spcPct val="90000"/>
              </a:lnSpc>
            </a:pP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graphicFrame>
        <p:nvGraphicFramePr>
          <p:cNvPr id="4" name="Table 3">
            <a:extLst>
              <a:ext uri="{FF2B5EF4-FFF2-40B4-BE49-F238E27FC236}">
                <a16:creationId xmlns:a16="http://schemas.microsoft.com/office/drawing/2014/main" id="{E48BA965-27BE-4B29-AF50-ED4DC87774FD}"/>
              </a:ext>
            </a:extLst>
          </p:cNvPr>
          <p:cNvGraphicFramePr>
            <a:graphicFrameLocks noGrp="1"/>
          </p:cNvGraphicFramePr>
          <p:nvPr>
            <p:extLst>
              <p:ext uri="{D42A27DB-BD31-4B8C-83A1-F6EECF244321}">
                <p14:modId xmlns:p14="http://schemas.microsoft.com/office/powerpoint/2010/main" val="3399245640"/>
              </p:ext>
            </p:extLst>
          </p:nvPr>
        </p:nvGraphicFramePr>
        <p:xfrm>
          <a:off x="1248675" y="1414130"/>
          <a:ext cx="8078356" cy="4799389"/>
        </p:xfrm>
        <a:graphic>
          <a:graphicData uri="http://schemas.openxmlformats.org/drawingml/2006/table">
            <a:tbl>
              <a:tblPr>
                <a:tableStyleId>{5C22544A-7EE6-4342-B048-85BDC9FD1C3A}</a:tableStyleId>
              </a:tblPr>
              <a:tblGrid>
                <a:gridCol w="1872495">
                  <a:extLst>
                    <a:ext uri="{9D8B030D-6E8A-4147-A177-3AD203B41FA5}">
                      <a16:colId xmlns:a16="http://schemas.microsoft.com/office/drawing/2014/main" val="2504881413"/>
                    </a:ext>
                  </a:extLst>
                </a:gridCol>
                <a:gridCol w="188968">
                  <a:extLst>
                    <a:ext uri="{9D8B030D-6E8A-4147-A177-3AD203B41FA5}">
                      <a16:colId xmlns:a16="http://schemas.microsoft.com/office/drawing/2014/main" val="639979231"/>
                    </a:ext>
                  </a:extLst>
                </a:gridCol>
                <a:gridCol w="1872495">
                  <a:extLst>
                    <a:ext uri="{9D8B030D-6E8A-4147-A177-3AD203B41FA5}">
                      <a16:colId xmlns:a16="http://schemas.microsoft.com/office/drawing/2014/main" val="3764088334"/>
                    </a:ext>
                  </a:extLst>
                </a:gridCol>
                <a:gridCol w="206146">
                  <a:extLst>
                    <a:ext uri="{9D8B030D-6E8A-4147-A177-3AD203B41FA5}">
                      <a16:colId xmlns:a16="http://schemas.microsoft.com/office/drawing/2014/main" val="4262395608"/>
                    </a:ext>
                  </a:extLst>
                </a:gridCol>
                <a:gridCol w="1872495">
                  <a:extLst>
                    <a:ext uri="{9D8B030D-6E8A-4147-A177-3AD203B41FA5}">
                      <a16:colId xmlns:a16="http://schemas.microsoft.com/office/drawing/2014/main" val="1526259467"/>
                    </a:ext>
                  </a:extLst>
                </a:gridCol>
                <a:gridCol w="193262">
                  <a:extLst>
                    <a:ext uri="{9D8B030D-6E8A-4147-A177-3AD203B41FA5}">
                      <a16:colId xmlns:a16="http://schemas.microsoft.com/office/drawing/2014/main" val="223044691"/>
                    </a:ext>
                  </a:extLst>
                </a:gridCol>
                <a:gridCol w="1872495">
                  <a:extLst>
                    <a:ext uri="{9D8B030D-6E8A-4147-A177-3AD203B41FA5}">
                      <a16:colId xmlns:a16="http://schemas.microsoft.com/office/drawing/2014/main" val="3055392774"/>
                    </a:ext>
                  </a:extLst>
                </a:gridCol>
              </a:tblGrid>
              <a:tr h="282317">
                <a:tc gridSpan="7">
                  <a:txBody>
                    <a:bodyPr/>
                    <a:lstStyle/>
                    <a:p>
                      <a:pPr algn="ctr" fontAlgn="b"/>
                      <a:r>
                        <a:rPr lang="en-GB" sz="1400" b="1" u="none" strike="noStrike" dirty="0">
                          <a:effectLst/>
                        </a:rPr>
                        <a:t>Latin / Common Name Meanings - Flower / Interest</a:t>
                      </a:r>
                      <a:endParaRPr lang="en-GB" sz="1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64600131"/>
                  </a:ext>
                </a:extLst>
              </a:tr>
              <a:tr h="282317">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a:effectLst/>
                        </a:rPr>
                        <a:t>Meaning</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a:effectLst/>
                        </a:rPr>
                        <a:t>-</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dirty="0">
                          <a:effectLst/>
                        </a:rPr>
                        <a:t>Meaning</a:t>
                      </a:r>
                      <a:endParaRPr lang="en-GB"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94923504"/>
                  </a:ext>
                </a:extLst>
              </a:tr>
              <a:tr h="282317">
                <a:tc>
                  <a:txBody>
                    <a:bodyPr/>
                    <a:lstStyle/>
                    <a:p>
                      <a:pPr algn="l" fontAlgn="b"/>
                      <a:r>
                        <a:rPr lang="en-GB" sz="900" u="none" strike="noStrike">
                          <a:effectLst/>
                        </a:rPr>
                        <a:t>Aestivalis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Flowering in spring</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Muralis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Walls</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43779795"/>
                  </a:ext>
                </a:extLst>
              </a:tr>
              <a:tr h="282317">
                <a:tc>
                  <a:txBody>
                    <a:bodyPr/>
                    <a:lstStyle/>
                    <a:p>
                      <a:pPr algn="l" fontAlgn="b"/>
                      <a:r>
                        <a:rPr lang="en-GB" sz="900" u="none" strike="noStrike">
                          <a:effectLst/>
                        </a:rPr>
                        <a:t>Annua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Annual</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Odorata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Perfumed</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37495957"/>
                  </a:ext>
                </a:extLst>
              </a:tr>
              <a:tr h="282317">
                <a:tc>
                  <a:txBody>
                    <a:bodyPr/>
                    <a:lstStyle/>
                    <a:p>
                      <a:pPr algn="l" fontAlgn="b"/>
                      <a:r>
                        <a:rPr lang="en-GB" sz="900" u="none" strike="noStrike">
                          <a:effectLst/>
                        </a:rPr>
                        <a:t>Antha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Flowered</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Officinalis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dirty="0">
                          <a:effectLst/>
                        </a:rPr>
                        <a:t>Herbal use</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5302686"/>
                  </a:ext>
                </a:extLst>
              </a:tr>
              <a:tr h="282317">
                <a:tc>
                  <a:txBody>
                    <a:bodyPr/>
                    <a:lstStyle/>
                    <a:p>
                      <a:pPr algn="l" fontAlgn="ctr"/>
                      <a:r>
                        <a:rPr lang="en-GB" sz="900" u="none" strike="noStrike">
                          <a:effectLst/>
                        </a:rPr>
                        <a:t>Anthos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ctr"/>
                      <a:r>
                        <a:rPr lang="en-GB" sz="900" u="none" strike="noStrike">
                          <a:effectLst/>
                        </a:rPr>
                        <a:t>-</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Flower</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Pendula</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Weeping</a:t>
                      </a:r>
                      <a:endParaRPr lang="en-GB" sz="900" b="0" i="0" u="none" strike="noStrike" dirty="0">
                        <a:solidFill>
                          <a:srgbClr val="333333"/>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39898564"/>
                  </a:ext>
                </a:extLst>
              </a:tr>
              <a:tr h="282317">
                <a:tc>
                  <a:txBody>
                    <a:bodyPr/>
                    <a:lstStyle/>
                    <a:p>
                      <a:pPr algn="l" fontAlgn="b"/>
                      <a:r>
                        <a:rPr lang="en-GB" sz="900" u="none" strike="noStrike">
                          <a:effectLst/>
                        </a:rPr>
                        <a:t>Arboricola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Living on trees</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Perennis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Perennial</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38823096"/>
                  </a:ext>
                </a:extLst>
              </a:tr>
              <a:tr h="282317">
                <a:tc>
                  <a:txBody>
                    <a:bodyPr/>
                    <a:lstStyle/>
                    <a:p>
                      <a:pPr algn="l" fontAlgn="b"/>
                      <a:r>
                        <a:rPr lang="en-GB" sz="900" u="none" strike="noStrike">
                          <a:effectLst/>
                        </a:rPr>
                        <a:t>Autumnalis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Autumn</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Praecox</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dirty="0">
                          <a:effectLst/>
                        </a:rPr>
                        <a:t>Spring (early)</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51384843"/>
                  </a:ext>
                </a:extLst>
              </a:tr>
              <a:tr h="282317">
                <a:tc>
                  <a:txBody>
                    <a:bodyPr/>
                    <a:lstStyle/>
                    <a:p>
                      <a:pPr algn="l" fontAlgn="b"/>
                      <a:r>
                        <a:rPr lang="en-GB" sz="900" u="none" strike="noStrike">
                          <a:effectLst/>
                        </a:rPr>
                        <a:t>Densiflora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err="1">
                          <a:effectLst/>
                        </a:rPr>
                        <a:t>Densly</a:t>
                      </a:r>
                      <a:r>
                        <a:rPr lang="en-GB" sz="900" u="none" strike="noStrike" dirty="0">
                          <a:effectLst/>
                        </a:rPr>
                        <a:t> flowered</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Quercifolia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Oak leafed</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88872108"/>
                  </a:ext>
                </a:extLst>
              </a:tr>
              <a:tr h="282317">
                <a:tc>
                  <a:txBody>
                    <a:bodyPr/>
                    <a:lstStyle/>
                    <a:p>
                      <a:pPr algn="l" fontAlgn="ctr"/>
                      <a:r>
                        <a:rPr lang="en-GB" sz="900" u="none" strike="noStrike">
                          <a:effectLst/>
                        </a:rPr>
                        <a:t>Flora</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ctr"/>
                      <a:r>
                        <a:rPr lang="en-GB" sz="900" u="none" strike="noStrike">
                          <a:effectLst/>
                        </a:rPr>
                        <a:t>-</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ctr"/>
                      <a:r>
                        <a:rPr lang="en-GB" sz="900" u="none" strike="noStrike" dirty="0">
                          <a:effectLst/>
                        </a:rPr>
                        <a:t>Flower</a:t>
                      </a:r>
                      <a:endParaRPr lang="en-GB" sz="900" b="0" i="0" u="none" strike="noStrike" dirty="0">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Rediviva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Perennial</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38080598"/>
                  </a:ext>
                </a:extLst>
              </a:tr>
              <a:tr h="282317">
                <a:tc>
                  <a:txBody>
                    <a:bodyPr/>
                    <a:lstStyle/>
                    <a:p>
                      <a:pPr algn="l" fontAlgn="b"/>
                      <a:r>
                        <a:rPr lang="en-GB" sz="900" u="none" strike="noStrike">
                          <a:effectLst/>
                        </a:rPr>
                        <a:t>Flore Plena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Double flowered</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Sativa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dirty="0">
                          <a:effectLst/>
                        </a:rPr>
                        <a:t>Cultivated</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1556306"/>
                  </a:ext>
                </a:extLst>
              </a:tr>
              <a:tr h="282317">
                <a:tc>
                  <a:txBody>
                    <a:bodyPr/>
                    <a:lstStyle/>
                    <a:p>
                      <a:pPr algn="l" fontAlgn="b"/>
                      <a:r>
                        <a:rPr lang="en-GB" sz="900" u="none" strike="noStrike" dirty="0">
                          <a:effectLst/>
                        </a:rPr>
                        <a:t>Florida</a:t>
                      </a:r>
                      <a:endParaRPr lang="en-GB" sz="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Floriferous</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Scaber</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Climbing</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58147194"/>
                  </a:ext>
                </a:extLst>
              </a:tr>
              <a:tr h="282317">
                <a:tc>
                  <a:txBody>
                    <a:bodyPr/>
                    <a:lstStyle/>
                    <a:p>
                      <a:pPr algn="l" fontAlgn="b"/>
                      <a:r>
                        <a:rPr lang="en-GB" sz="900" u="none" strike="noStrike">
                          <a:effectLst/>
                        </a:rPr>
                        <a:t>Foetida </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Unpleasant smell</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Scandens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Climbing</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99355113"/>
                  </a:ext>
                </a:extLst>
              </a:tr>
              <a:tr h="282317">
                <a:tc>
                  <a:txBody>
                    <a:bodyPr/>
                    <a:lstStyle/>
                    <a:p>
                      <a:pPr algn="l" fontAlgn="ctr"/>
                      <a:r>
                        <a:rPr lang="en-GB" sz="900" u="none" strike="noStrike">
                          <a:effectLst/>
                        </a:rPr>
                        <a:t>Hetero</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ctr"/>
                      <a:r>
                        <a:rPr lang="en-GB" sz="900" u="none" strike="noStrike">
                          <a:effectLst/>
                        </a:rPr>
                        <a:t>-</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ctr"/>
                      <a:r>
                        <a:rPr lang="en-GB" sz="900" u="none" strike="noStrike">
                          <a:effectLst/>
                        </a:rPr>
                        <a:t>Diverse</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Semperviva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dirty="0">
                          <a:effectLst/>
                        </a:rPr>
                        <a:t>Perennial</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22373391"/>
                  </a:ext>
                </a:extLst>
              </a:tr>
              <a:tr h="282317">
                <a:tc>
                  <a:txBody>
                    <a:bodyPr/>
                    <a:lstStyle/>
                    <a:p>
                      <a:pPr algn="l" fontAlgn="b"/>
                      <a:r>
                        <a:rPr lang="en-GB" sz="900" u="none" strike="noStrike">
                          <a:effectLst/>
                        </a:rPr>
                        <a:t>Hyemalis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Winter</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Somnifera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Sleep (inducing)</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18820286"/>
                  </a:ext>
                </a:extLst>
              </a:tr>
              <a:tr h="282317">
                <a:tc>
                  <a:txBody>
                    <a:bodyPr/>
                    <a:lstStyle/>
                    <a:p>
                      <a:pPr algn="l" fontAlgn="b"/>
                      <a:r>
                        <a:rPr lang="en-GB" sz="900" u="none" strike="noStrike">
                          <a:effectLst/>
                        </a:rPr>
                        <a:t>Inodora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Unscented</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Vernalis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Spring</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64356674"/>
                  </a:ext>
                </a:extLst>
              </a:tr>
              <a:tr h="282317">
                <a:tc>
                  <a:txBody>
                    <a:bodyPr/>
                    <a:lstStyle/>
                    <a:p>
                      <a:pPr algn="l" fontAlgn="b"/>
                      <a:r>
                        <a:rPr lang="en-GB" sz="900" u="none" strike="noStrike">
                          <a:effectLst/>
                        </a:rPr>
                        <a:t>Longiflora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Long flowers</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Vulgaris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dirty="0">
                          <a:effectLst/>
                        </a:rPr>
                        <a:t>Common</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29374722"/>
                  </a:ext>
                </a:extLst>
              </a:tr>
            </a:tbl>
          </a:graphicData>
        </a:graphic>
      </p:graphicFrame>
    </p:spTree>
    <p:extLst>
      <p:ext uri="{BB962C8B-B14F-4D97-AF65-F5344CB8AC3E}">
        <p14:creationId xmlns:p14="http://schemas.microsoft.com/office/powerpoint/2010/main" val="328732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dirty="0"/>
              <a:t>What's in a name?</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168952" y="1414130"/>
            <a:ext cx="8243136" cy="5305647"/>
          </a:xfrm>
        </p:spPr>
        <p:txBody>
          <a:bodyPr vert="horz" lIns="91440" tIns="45720" rIns="91440" bIns="45720" rtlCol="0">
            <a:normAutofit/>
          </a:bodyPr>
          <a:lstStyle/>
          <a:p>
            <a:pPr algn="l">
              <a:lnSpc>
                <a:spcPct val="90000"/>
              </a:lnSpc>
            </a:pPr>
            <a:r>
              <a:rPr lang="en-US" sz="3200" dirty="0">
                <a:solidFill>
                  <a:srgbClr val="92D050"/>
                </a:solidFill>
              </a:rPr>
              <a:t> </a:t>
            </a:r>
          </a:p>
          <a:p>
            <a:pPr algn="ctr">
              <a:lnSpc>
                <a:spcPct val="90000"/>
              </a:lnSpc>
            </a:pPr>
            <a:endParaRPr lang="en-US" sz="3200" dirty="0"/>
          </a:p>
          <a:p>
            <a:pPr algn="ctr">
              <a:lnSpc>
                <a:spcPct val="90000"/>
              </a:lnSpc>
            </a:pP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graphicFrame>
        <p:nvGraphicFramePr>
          <p:cNvPr id="6" name="Table 5">
            <a:extLst>
              <a:ext uri="{FF2B5EF4-FFF2-40B4-BE49-F238E27FC236}">
                <a16:creationId xmlns:a16="http://schemas.microsoft.com/office/drawing/2014/main" id="{3C44A0B1-6FD3-47FC-8589-363A431DE44F}"/>
              </a:ext>
            </a:extLst>
          </p:cNvPr>
          <p:cNvGraphicFramePr>
            <a:graphicFrameLocks noGrp="1"/>
          </p:cNvGraphicFramePr>
          <p:nvPr>
            <p:extLst>
              <p:ext uri="{D42A27DB-BD31-4B8C-83A1-F6EECF244321}">
                <p14:modId xmlns:p14="http://schemas.microsoft.com/office/powerpoint/2010/main" val="624168415"/>
              </p:ext>
            </p:extLst>
          </p:nvPr>
        </p:nvGraphicFramePr>
        <p:xfrm>
          <a:off x="1168951" y="1259007"/>
          <a:ext cx="8349622" cy="4939116"/>
        </p:xfrm>
        <a:graphic>
          <a:graphicData uri="http://schemas.openxmlformats.org/drawingml/2006/table">
            <a:tbl>
              <a:tblPr>
                <a:tableStyleId>{5C22544A-7EE6-4342-B048-85BDC9FD1C3A}</a:tableStyleId>
              </a:tblPr>
              <a:tblGrid>
                <a:gridCol w="1953023">
                  <a:extLst>
                    <a:ext uri="{9D8B030D-6E8A-4147-A177-3AD203B41FA5}">
                      <a16:colId xmlns:a16="http://schemas.microsoft.com/office/drawing/2014/main" val="698492928"/>
                    </a:ext>
                  </a:extLst>
                </a:gridCol>
                <a:gridCol w="161259">
                  <a:extLst>
                    <a:ext uri="{9D8B030D-6E8A-4147-A177-3AD203B41FA5}">
                      <a16:colId xmlns:a16="http://schemas.microsoft.com/office/drawing/2014/main" val="454978240"/>
                    </a:ext>
                  </a:extLst>
                </a:gridCol>
                <a:gridCol w="1953023">
                  <a:extLst>
                    <a:ext uri="{9D8B030D-6E8A-4147-A177-3AD203B41FA5}">
                      <a16:colId xmlns:a16="http://schemas.microsoft.com/office/drawing/2014/main" val="621064168"/>
                    </a:ext>
                  </a:extLst>
                </a:gridCol>
                <a:gridCol w="215012">
                  <a:extLst>
                    <a:ext uri="{9D8B030D-6E8A-4147-A177-3AD203B41FA5}">
                      <a16:colId xmlns:a16="http://schemas.microsoft.com/office/drawing/2014/main" val="104837975"/>
                    </a:ext>
                  </a:extLst>
                </a:gridCol>
                <a:gridCol w="1953023">
                  <a:extLst>
                    <a:ext uri="{9D8B030D-6E8A-4147-A177-3AD203B41FA5}">
                      <a16:colId xmlns:a16="http://schemas.microsoft.com/office/drawing/2014/main" val="2278669495"/>
                    </a:ext>
                  </a:extLst>
                </a:gridCol>
                <a:gridCol w="161259">
                  <a:extLst>
                    <a:ext uri="{9D8B030D-6E8A-4147-A177-3AD203B41FA5}">
                      <a16:colId xmlns:a16="http://schemas.microsoft.com/office/drawing/2014/main" val="1567927855"/>
                    </a:ext>
                  </a:extLst>
                </a:gridCol>
                <a:gridCol w="1953023">
                  <a:extLst>
                    <a:ext uri="{9D8B030D-6E8A-4147-A177-3AD203B41FA5}">
                      <a16:colId xmlns:a16="http://schemas.microsoft.com/office/drawing/2014/main" val="3110202771"/>
                    </a:ext>
                  </a:extLst>
                </a:gridCol>
              </a:tblGrid>
              <a:tr h="235196">
                <a:tc gridSpan="7">
                  <a:txBody>
                    <a:bodyPr/>
                    <a:lstStyle/>
                    <a:p>
                      <a:pPr algn="ctr" fontAlgn="b"/>
                      <a:r>
                        <a:rPr lang="en-GB" sz="1400" b="1" u="none" strike="noStrike" dirty="0">
                          <a:effectLst/>
                        </a:rPr>
                        <a:t>Latin / Common Name Meanings - Size / Structure (1)</a:t>
                      </a:r>
                      <a:endParaRPr lang="en-GB" sz="1400" b="1" i="0" u="none" strike="noStrike" dirty="0">
                        <a:solidFill>
                          <a:srgbClr val="000000"/>
                        </a:solidFill>
                        <a:effectLst/>
                        <a:latin typeface="Calibri" panose="020F0502020204030204" pitchFamily="34" charset="0"/>
                      </a:endParaRPr>
                    </a:p>
                  </a:txBody>
                  <a:tcPr marL="9242" marR="9242" marT="9242"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60462347"/>
                  </a:ext>
                </a:extLst>
              </a:tr>
              <a:tr h="235196">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a:effectLst/>
                        </a:rPr>
                        <a:t>Meaning</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dirty="0">
                          <a:effectLst/>
                        </a:rPr>
                        <a:t>Name</a:t>
                      </a:r>
                      <a:endParaRPr lang="en-GB" sz="900" b="1" i="0" u="none" strike="noStrike" dirty="0">
                        <a:solidFill>
                          <a:srgbClr val="000000"/>
                        </a:solidFill>
                        <a:effectLst/>
                        <a:latin typeface="Calibri" panose="020F0502020204030204" pitchFamily="34" charset="0"/>
                      </a:endParaRPr>
                    </a:p>
                  </a:txBody>
                  <a:tcPr marL="9242" marR="9242" marT="9242"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a:effectLst/>
                        </a:rPr>
                        <a:t>Meaning</a:t>
                      </a:r>
                      <a:endParaRPr lang="en-GB" sz="900" b="1"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000333151"/>
                  </a:ext>
                </a:extLst>
              </a:tr>
              <a:tr h="235196">
                <a:tc>
                  <a:txBody>
                    <a:bodyPr/>
                    <a:lstStyle/>
                    <a:p>
                      <a:pPr algn="l" fontAlgn="b"/>
                      <a:r>
                        <a:rPr lang="en-GB" sz="900" u="none" strike="noStrike">
                          <a:effectLst/>
                        </a:rPr>
                        <a:t>Acaulis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Stemless</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Leaved</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163699226"/>
                  </a:ext>
                </a:extLst>
              </a:tr>
              <a:tr h="235196">
                <a:tc>
                  <a:txBody>
                    <a:bodyPr/>
                    <a:lstStyle/>
                    <a:p>
                      <a:pPr algn="l" fontAlgn="b"/>
                      <a:r>
                        <a:rPr lang="en-GB" sz="900" u="none" strike="noStrike">
                          <a:effectLst/>
                        </a:rPr>
                        <a:t>Altissima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Tallest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Foliosa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Leafy</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599423977"/>
                  </a:ext>
                </a:extLst>
              </a:tr>
              <a:tr h="235196">
                <a:tc>
                  <a:txBody>
                    <a:bodyPr/>
                    <a:lstStyle/>
                    <a:p>
                      <a:pPr algn="l" fontAlgn="b"/>
                      <a:r>
                        <a:rPr lang="en-GB" sz="900" u="none" strike="noStrike">
                          <a:effectLst/>
                        </a:rPr>
                        <a:t>Angustifolia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Narrow leaved</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Folius</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Foliage</a:t>
                      </a:r>
                      <a:endParaRPr lang="en-GB" sz="900" b="0" i="0" u="none" strike="noStrike">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3731417105"/>
                  </a:ext>
                </a:extLst>
              </a:tr>
              <a:tr h="235196">
                <a:tc>
                  <a:txBody>
                    <a:bodyPr/>
                    <a:lstStyle/>
                    <a:p>
                      <a:pPr algn="l" fontAlgn="b"/>
                      <a:r>
                        <a:rPr lang="en-GB" sz="900" u="none" strike="noStrike">
                          <a:effectLst/>
                        </a:rPr>
                        <a:t>Argentea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Silvery</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Fruticosa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Shrubby</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604012814"/>
                  </a:ext>
                </a:extLst>
              </a:tr>
              <a:tr h="235196">
                <a:tc>
                  <a:txBody>
                    <a:bodyPr/>
                    <a:lstStyle/>
                    <a:p>
                      <a:pPr algn="l" fontAlgn="b"/>
                      <a:r>
                        <a:rPr lang="en-GB" sz="900" u="none" strike="noStrike">
                          <a:effectLst/>
                        </a:rPr>
                        <a:t>Armata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Prickley</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Gigantea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Giant</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82795499"/>
                  </a:ext>
                </a:extLst>
              </a:tr>
              <a:tr h="235196">
                <a:tc>
                  <a:txBody>
                    <a:bodyPr/>
                    <a:lstStyle/>
                    <a:p>
                      <a:pPr algn="l" fontAlgn="b"/>
                      <a:r>
                        <a:rPr lang="en-GB" sz="900" u="none" strike="noStrike">
                          <a:effectLst/>
                        </a:rPr>
                        <a:t>Barbata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Hairy (bearded)</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Glabra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Smooth</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498746594"/>
                  </a:ext>
                </a:extLst>
              </a:tr>
              <a:tr h="235196">
                <a:tc>
                  <a:txBody>
                    <a:bodyPr/>
                    <a:lstStyle/>
                    <a:p>
                      <a:pPr algn="l" fontAlgn="b"/>
                      <a:r>
                        <a:rPr lang="en-GB" sz="900" u="none" strike="noStrike">
                          <a:effectLst/>
                        </a:rPr>
                        <a:t>Bellidifolia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Like a daisy</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Globosa</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Rounded</a:t>
                      </a:r>
                      <a:endParaRPr lang="en-GB" sz="900" b="0" i="0" u="none" strike="noStrike">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556882864"/>
                  </a:ext>
                </a:extLst>
              </a:tr>
              <a:tr h="235196">
                <a:tc>
                  <a:txBody>
                    <a:bodyPr/>
                    <a:lstStyle/>
                    <a:p>
                      <a:pPr algn="l" fontAlgn="ctr"/>
                      <a:r>
                        <a:rPr lang="en-GB" sz="900" u="none" strike="noStrike">
                          <a:effectLst/>
                        </a:rPr>
                        <a:t>Brevi</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Short</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Glutinosa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Sticky</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530190210"/>
                  </a:ext>
                </a:extLst>
              </a:tr>
              <a:tr h="235196">
                <a:tc>
                  <a:txBody>
                    <a:bodyPr/>
                    <a:lstStyle/>
                    <a:p>
                      <a:pPr algn="l" fontAlgn="b"/>
                      <a:r>
                        <a:rPr lang="en-GB" sz="900" u="none" strike="noStrike">
                          <a:effectLst/>
                        </a:rPr>
                        <a:t>Bulbifera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Bulbus</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Gracilis</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dirty="0">
                          <a:effectLst/>
                        </a:rPr>
                        <a:t>Graceful</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3230429927"/>
                  </a:ext>
                </a:extLst>
              </a:tr>
              <a:tr h="235196">
                <a:tc>
                  <a:txBody>
                    <a:bodyPr/>
                    <a:lstStyle/>
                    <a:p>
                      <a:pPr algn="l" fontAlgn="b"/>
                      <a:r>
                        <a:rPr lang="en-GB" sz="900" u="none" strike="noStrike">
                          <a:effectLst/>
                        </a:rPr>
                        <a:t>Caespitosa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Dense</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Graminifolia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Grassy leaves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741159829"/>
                  </a:ext>
                </a:extLst>
              </a:tr>
              <a:tr h="235196">
                <a:tc>
                  <a:txBody>
                    <a:bodyPr/>
                    <a:lstStyle/>
                    <a:p>
                      <a:pPr algn="l" fontAlgn="b"/>
                      <a:r>
                        <a:rPr lang="en-GB" sz="900" u="none" strike="noStrike">
                          <a:effectLst/>
                        </a:rPr>
                        <a:t>Campanulata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Bell Like</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Grandi</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dirty="0">
                          <a:effectLst/>
                        </a:rPr>
                        <a:t>Large</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1285251676"/>
                  </a:ext>
                </a:extLst>
              </a:tr>
              <a:tr h="235196">
                <a:tc>
                  <a:txBody>
                    <a:bodyPr/>
                    <a:lstStyle/>
                    <a:p>
                      <a:pPr algn="l" fontAlgn="b"/>
                      <a:r>
                        <a:rPr lang="en-GB" sz="900" u="none" strike="noStrike">
                          <a:effectLst/>
                        </a:rPr>
                        <a:t>Compacta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Compact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Grandiflora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Large flowered</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878226159"/>
                  </a:ext>
                </a:extLst>
              </a:tr>
              <a:tr h="235196">
                <a:tc>
                  <a:txBody>
                    <a:bodyPr/>
                    <a:lstStyle/>
                    <a:p>
                      <a:pPr algn="l" fontAlgn="ctr"/>
                      <a:r>
                        <a:rPr lang="en-GB" sz="900" u="none" strike="noStrike">
                          <a:effectLst/>
                        </a:rPr>
                        <a:t>Contorta</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Twisted</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Grandis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Big</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3138214972"/>
                  </a:ext>
                </a:extLst>
              </a:tr>
              <a:tr h="235196">
                <a:tc>
                  <a:txBody>
                    <a:bodyPr/>
                    <a:lstStyle/>
                    <a:p>
                      <a:pPr algn="l" fontAlgn="b"/>
                      <a:r>
                        <a:rPr lang="en-GB" sz="900" u="none" strike="noStrike">
                          <a:effectLst/>
                        </a:rPr>
                        <a:t>Decidua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Deciduous</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Hirsuta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Hairy</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122550560"/>
                  </a:ext>
                </a:extLst>
              </a:tr>
              <a:tr h="235196">
                <a:tc>
                  <a:txBody>
                    <a:bodyPr/>
                    <a:lstStyle/>
                    <a:p>
                      <a:pPr algn="l" fontAlgn="b"/>
                      <a:r>
                        <a:rPr lang="en-GB" sz="900" u="none" strike="noStrike">
                          <a:effectLst/>
                        </a:rPr>
                        <a:t>Digitata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Hand-like leaf</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Hispida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Bristly</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085932196"/>
                  </a:ext>
                </a:extLst>
              </a:tr>
              <a:tr h="235196">
                <a:tc>
                  <a:txBody>
                    <a:bodyPr/>
                    <a:lstStyle/>
                    <a:p>
                      <a:pPr algn="l" fontAlgn="b"/>
                      <a:r>
                        <a:rPr lang="en-GB" sz="900" u="none" strike="noStrike" dirty="0">
                          <a:effectLst/>
                        </a:rPr>
                        <a:t>Edulis/Esculenta</a:t>
                      </a:r>
                      <a:endParaRPr lang="en-GB" sz="900" b="0" i="0" u="none" strike="noStrike" dirty="0">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Edible</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Humilis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Short</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353432102"/>
                  </a:ext>
                </a:extLst>
              </a:tr>
              <a:tr h="235196">
                <a:tc>
                  <a:txBody>
                    <a:bodyPr/>
                    <a:lstStyle/>
                    <a:p>
                      <a:pPr algn="l" fontAlgn="b"/>
                      <a:r>
                        <a:rPr lang="en-GB" sz="900" u="none" strike="noStrike">
                          <a:effectLst/>
                        </a:rPr>
                        <a:t>Farinosa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Powdery</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Integrifolia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Undivided leaves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4206818154"/>
                  </a:ext>
                </a:extLst>
              </a:tr>
              <a:tr h="235196">
                <a:tc>
                  <a:txBody>
                    <a:bodyPr/>
                    <a:lstStyle/>
                    <a:p>
                      <a:pPr algn="l" fontAlgn="b"/>
                      <a:r>
                        <a:rPr lang="en-GB" sz="900" u="none" strike="noStrike">
                          <a:effectLst/>
                        </a:rPr>
                        <a:t>Ficifolia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Fig-like leaf</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Laevis</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dirty="0">
                          <a:effectLst/>
                        </a:rPr>
                        <a:t>Smooth</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3521469709"/>
                  </a:ext>
                </a:extLst>
              </a:tr>
              <a:tr h="235196">
                <a:tc>
                  <a:txBody>
                    <a:bodyPr/>
                    <a:lstStyle/>
                    <a:p>
                      <a:pPr algn="l" fontAlgn="ctr"/>
                      <a:r>
                        <a:rPr lang="en-GB" sz="900" u="none" strike="noStrike">
                          <a:effectLst/>
                        </a:rPr>
                        <a:t>Fili</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Threadlike</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Lanata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Woolly</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483960472"/>
                  </a:ext>
                </a:extLst>
              </a:tr>
            </a:tbl>
          </a:graphicData>
        </a:graphic>
      </p:graphicFrame>
    </p:spTree>
    <p:extLst>
      <p:ext uri="{BB962C8B-B14F-4D97-AF65-F5344CB8AC3E}">
        <p14:creationId xmlns:p14="http://schemas.microsoft.com/office/powerpoint/2010/main" val="404631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dirty="0"/>
              <a:t>What's in a name?</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168952" y="1414130"/>
            <a:ext cx="8243136" cy="5305647"/>
          </a:xfrm>
        </p:spPr>
        <p:txBody>
          <a:bodyPr vert="horz" lIns="91440" tIns="45720" rIns="91440" bIns="45720" rtlCol="0">
            <a:normAutofit/>
          </a:bodyPr>
          <a:lstStyle/>
          <a:p>
            <a:pPr algn="l">
              <a:lnSpc>
                <a:spcPct val="90000"/>
              </a:lnSpc>
            </a:pPr>
            <a:r>
              <a:rPr lang="en-US" sz="3200" dirty="0">
                <a:solidFill>
                  <a:srgbClr val="92D050"/>
                </a:solidFill>
              </a:rPr>
              <a:t> </a:t>
            </a:r>
          </a:p>
          <a:p>
            <a:pPr algn="ctr">
              <a:lnSpc>
                <a:spcPct val="90000"/>
              </a:lnSpc>
            </a:pPr>
            <a:endParaRPr lang="en-US" sz="3200" dirty="0"/>
          </a:p>
          <a:p>
            <a:pPr algn="ctr">
              <a:lnSpc>
                <a:spcPct val="90000"/>
              </a:lnSpc>
            </a:pP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graphicFrame>
        <p:nvGraphicFramePr>
          <p:cNvPr id="4" name="Table 3">
            <a:extLst>
              <a:ext uri="{FF2B5EF4-FFF2-40B4-BE49-F238E27FC236}">
                <a16:creationId xmlns:a16="http://schemas.microsoft.com/office/drawing/2014/main" id="{125D3F05-E3EC-4DEA-A2D8-22DF312E785A}"/>
              </a:ext>
            </a:extLst>
          </p:cNvPr>
          <p:cNvGraphicFramePr>
            <a:graphicFrameLocks noGrp="1"/>
          </p:cNvGraphicFramePr>
          <p:nvPr>
            <p:extLst>
              <p:ext uri="{D42A27DB-BD31-4B8C-83A1-F6EECF244321}">
                <p14:modId xmlns:p14="http://schemas.microsoft.com/office/powerpoint/2010/main" val="2295197783"/>
              </p:ext>
            </p:extLst>
          </p:nvPr>
        </p:nvGraphicFramePr>
        <p:xfrm>
          <a:off x="1248675" y="1414129"/>
          <a:ext cx="8078352" cy="4909695"/>
        </p:xfrm>
        <a:graphic>
          <a:graphicData uri="http://schemas.openxmlformats.org/drawingml/2006/table">
            <a:tbl>
              <a:tblPr>
                <a:tableStyleId>{5C22544A-7EE6-4342-B048-85BDC9FD1C3A}</a:tableStyleId>
              </a:tblPr>
              <a:tblGrid>
                <a:gridCol w="1889572">
                  <a:extLst>
                    <a:ext uri="{9D8B030D-6E8A-4147-A177-3AD203B41FA5}">
                      <a16:colId xmlns:a16="http://schemas.microsoft.com/office/drawing/2014/main" val="1460788688"/>
                    </a:ext>
                  </a:extLst>
                </a:gridCol>
                <a:gridCol w="156019">
                  <a:extLst>
                    <a:ext uri="{9D8B030D-6E8A-4147-A177-3AD203B41FA5}">
                      <a16:colId xmlns:a16="http://schemas.microsoft.com/office/drawing/2014/main" val="3299689581"/>
                    </a:ext>
                  </a:extLst>
                </a:gridCol>
                <a:gridCol w="1889572">
                  <a:extLst>
                    <a:ext uri="{9D8B030D-6E8A-4147-A177-3AD203B41FA5}">
                      <a16:colId xmlns:a16="http://schemas.microsoft.com/office/drawing/2014/main" val="2675056334"/>
                    </a:ext>
                  </a:extLst>
                </a:gridCol>
                <a:gridCol w="208026">
                  <a:extLst>
                    <a:ext uri="{9D8B030D-6E8A-4147-A177-3AD203B41FA5}">
                      <a16:colId xmlns:a16="http://schemas.microsoft.com/office/drawing/2014/main" val="2104365329"/>
                    </a:ext>
                  </a:extLst>
                </a:gridCol>
                <a:gridCol w="1889572">
                  <a:extLst>
                    <a:ext uri="{9D8B030D-6E8A-4147-A177-3AD203B41FA5}">
                      <a16:colId xmlns:a16="http://schemas.microsoft.com/office/drawing/2014/main" val="44864813"/>
                    </a:ext>
                  </a:extLst>
                </a:gridCol>
                <a:gridCol w="156019">
                  <a:extLst>
                    <a:ext uri="{9D8B030D-6E8A-4147-A177-3AD203B41FA5}">
                      <a16:colId xmlns:a16="http://schemas.microsoft.com/office/drawing/2014/main" val="2323665014"/>
                    </a:ext>
                  </a:extLst>
                </a:gridCol>
                <a:gridCol w="1889572">
                  <a:extLst>
                    <a:ext uri="{9D8B030D-6E8A-4147-A177-3AD203B41FA5}">
                      <a16:colId xmlns:a16="http://schemas.microsoft.com/office/drawing/2014/main" val="2677168690"/>
                    </a:ext>
                  </a:extLst>
                </a:gridCol>
              </a:tblGrid>
              <a:tr h="233795">
                <a:tc gridSpan="7">
                  <a:txBody>
                    <a:bodyPr/>
                    <a:lstStyle/>
                    <a:p>
                      <a:pPr algn="ctr" fontAlgn="b"/>
                      <a:r>
                        <a:rPr lang="en-GB" sz="1400" b="1" u="none" strike="noStrike" dirty="0">
                          <a:effectLst/>
                        </a:rPr>
                        <a:t>Latin / Common Name Meanings - Size / Structure (2)</a:t>
                      </a:r>
                      <a:endParaRPr lang="en-GB" sz="1400" b="1" i="0" u="none" strike="noStrike" dirty="0">
                        <a:solidFill>
                          <a:srgbClr val="000000"/>
                        </a:solidFill>
                        <a:effectLst/>
                        <a:latin typeface="Calibri" panose="020F0502020204030204" pitchFamily="34" charset="0"/>
                      </a:endParaRPr>
                    </a:p>
                  </a:txBody>
                  <a:tcPr marL="9242" marR="9242" marT="9242"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38216366"/>
                  </a:ext>
                </a:extLst>
              </a:tr>
              <a:tr h="233795">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a:effectLst/>
                        </a:rPr>
                        <a:t>Meaning</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242" marR="9242" marT="9242" marB="0" anchor="ctr"/>
                </a:tc>
                <a:tc>
                  <a:txBody>
                    <a:bodyPr/>
                    <a:lstStyle/>
                    <a:p>
                      <a:pPr algn="ctr" fontAlgn="b"/>
                      <a:r>
                        <a:rPr lang="en-GB" sz="900" u="none" strike="noStrike" dirty="0">
                          <a:effectLst/>
                        </a:rPr>
                        <a:t>Meaning</a:t>
                      </a:r>
                      <a:endParaRPr lang="en-GB" sz="900" b="1"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423606822"/>
                  </a:ext>
                </a:extLst>
              </a:tr>
              <a:tr h="233795">
                <a:tc>
                  <a:txBody>
                    <a:bodyPr/>
                    <a:lstStyle/>
                    <a:p>
                      <a:pPr algn="l" fontAlgn="ctr"/>
                      <a:r>
                        <a:rPr lang="en-GB" sz="900" u="none" strike="noStrike">
                          <a:effectLst/>
                        </a:rPr>
                        <a:t>Lepto</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Slender</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Multi</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dirty="0">
                          <a:effectLst/>
                        </a:rPr>
                        <a:t>Many</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1483122523"/>
                  </a:ext>
                </a:extLst>
              </a:tr>
              <a:tr h="233795">
                <a:tc>
                  <a:txBody>
                    <a:bodyPr/>
                    <a:lstStyle/>
                    <a:p>
                      <a:pPr algn="l" fontAlgn="b"/>
                      <a:r>
                        <a:rPr lang="en-GB" sz="900" u="none" strike="noStrike">
                          <a:effectLst/>
                        </a:rPr>
                        <a:t>Longifolia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Long leaves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Multiflora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Many flowered</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451127976"/>
                  </a:ext>
                </a:extLst>
              </a:tr>
              <a:tr h="233795">
                <a:tc>
                  <a:txBody>
                    <a:bodyPr/>
                    <a:lstStyle/>
                    <a:p>
                      <a:pPr algn="l" fontAlgn="b"/>
                      <a:r>
                        <a:rPr lang="en-GB" sz="900" u="none" strike="noStrike">
                          <a:effectLst/>
                        </a:rPr>
                        <a:t>Macrantha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Lare Flower</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Nana</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dirty="0">
                          <a:effectLst/>
                        </a:rPr>
                        <a:t>Dwarf</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2667714331"/>
                  </a:ext>
                </a:extLst>
              </a:tr>
              <a:tr h="233795">
                <a:tc>
                  <a:txBody>
                    <a:bodyPr/>
                    <a:lstStyle/>
                    <a:p>
                      <a:pPr algn="l" fontAlgn="ctr"/>
                      <a:r>
                        <a:rPr lang="en-GB" sz="900" u="none" strike="noStrike">
                          <a:effectLst/>
                        </a:rPr>
                        <a:t>Macro</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Large</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err="1">
                          <a:effectLst/>
                        </a:rPr>
                        <a:t>Ovalifolia</a:t>
                      </a:r>
                      <a:endParaRPr lang="en-GB" sz="900" b="0" i="0" u="none" strike="noStrike" dirty="0">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Oval leaves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003510470"/>
                  </a:ext>
                </a:extLst>
              </a:tr>
              <a:tr h="233795">
                <a:tc>
                  <a:txBody>
                    <a:bodyPr/>
                    <a:lstStyle/>
                    <a:p>
                      <a:pPr algn="l" fontAlgn="b"/>
                      <a:r>
                        <a:rPr lang="en-GB" sz="900" u="none" strike="noStrike">
                          <a:effectLst/>
                        </a:rPr>
                        <a:t>Macrocarpa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Large fruited</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Parvi</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Small</a:t>
                      </a:r>
                      <a:endParaRPr lang="en-GB" sz="900" b="0" i="0" u="none" strike="noStrike">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010677184"/>
                  </a:ext>
                </a:extLst>
              </a:tr>
              <a:tr h="233795">
                <a:tc>
                  <a:txBody>
                    <a:bodyPr/>
                    <a:lstStyle/>
                    <a:p>
                      <a:pPr algn="l" fontAlgn="b"/>
                      <a:r>
                        <a:rPr lang="en-GB" sz="900" u="none" strike="noStrike">
                          <a:effectLst/>
                        </a:rPr>
                        <a:t>Macrophylla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Large leaves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Parviflora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Small flowered</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806233927"/>
                  </a:ext>
                </a:extLst>
              </a:tr>
              <a:tr h="233795">
                <a:tc>
                  <a:txBody>
                    <a:bodyPr/>
                    <a:lstStyle/>
                    <a:p>
                      <a:pPr algn="l" fontAlgn="b"/>
                      <a:r>
                        <a:rPr lang="en-GB" sz="900" u="none" strike="noStrike">
                          <a:effectLst/>
                        </a:rPr>
                        <a:t>Macrorrhiza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Large roots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Parvifolia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Small leaves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734618609"/>
                  </a:ext>
                </a:extLst>
              </a:tr>
              <a:tr h="233795">
                <a:tc>
                  <a:txBody>
                    <a:bodyPr/>
                    <a:lstStyle/>
                    <a:p>
                      <a:pPr algn="l" fontAlgn="b"/>
                      <a:r>
                        <a:rPr lang="en-GB" sz="900" u="none" strike="noStrike">
                          <a:effectLst/>
                        </a:rPr>
                        <a:t>Magna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Big</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Pauci</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Few</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3600622016"/>
                  </a:ext>
                </a:extLst>
              </a:tr>
              <a:tr h="233795">
                <a:tc>
                  <a:txBody>
                    <a:bodyPr/>
                    <a:lstStyle/>
                    <a:p>
                      <a:pPr algn="l" fontAlgn="ctr"/>
                      <a:r>
                        <a:rPr lang="en-GB" sz="900" u="none" strike="noStrike">
                          <a:effectLst/>
                        </a:rPr>
                        <a:t>Magnus</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Large</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Pauciflora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Few flowered</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555280490"/>
                  </a:ext>
                </a:extLst>
              </a:tr>
              <a:tr h="233795">
                <a:tc>
                  <a:txBody>
                    <a:bodyPr/>
                    <a:lstStyle/>
                    <a:p>
                      <a:pPr algn="l" fontAlgn="b"/>
                      <a:r>
                        <a:rPr lang="en-GB" sz="900" u="none" strike="noStrike">
                          <a:effectLst/>
                        </a:rPr>
                        <a:t>Majus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Bigger</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Paucifolia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Few leaves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2249347300"/>
                  </a:ext>
                </a:extLst>
              </a:tr>
              <a:tr h="233795">
                <a:tc>
                  <a:txBody>
                    <a:bodyPr/>
                    <a:lstStyle/>
                    <a:p>
                      <a:pPr algn="l" fontAlgn="b"/>
                      <a:r>
                        <a:rPr lang="en-GB" sz="900" u="none" strike="noStrike">
                          <a:effectLst/>
                        </a:rPr>
                        <a:t>Maxima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Biggest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Phylla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Leaves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781381277"/>
                  </a:ext>
                </a:extLst>
              </a:tr>
              <a:tr h="233795">
                <a:tc>
                  <a:txBody>
                    <a:bodyPr/>
                    <a:lstStyle/>
                    <a:p>
                      <a:pPr algn="l" fontAlgn="ctr"/>
                      <a:r>
                        <a:rPr lang="en-GB" sz="900" u="none" strike="noStrike">
                          <a:effectLst/>
                        </a:rPr>
                        <a:t>Mega</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Big</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Phyllos</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dirty="0">
                          <a:effectLst/>
                        </a:rPr>
                        <a:t>Leaf/foliage</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899568753"/>
                  </a:ext>
                </a:extLst>
              </a:tr>
              <a:tr h="233795">
                <a:tc>
                  <a:txBody>
                    <a:bodyPr/>
                    <a:lstStyle/>
                    <a:p>
                      <a:pPr algn="l" fontAlgn="b"/>
                      <a:r>
                        <a:rPr lang="en-GB" sz="900" u="none" strike="noStrike">
                          <a:effectLst/>
                        </a:rPr>
                        <a:t>Micrantha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Small flowered</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Pinnata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Pinnate leaves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161318044"/>
                  </a:ext>
                </a:extLst>
              </a:tr>
              <a:tr h="233795">
                <a:tc>
                  <a:txBody>
                    <a:bodyPr/>
                    <a:lstStyle/>
                    <a:p>
                      <a:pPr algn="l" fontAlgn="ctr"/>
                      <a:r>
                        <a:rPr lang="en-GB" sz="900" u="none" strike="noStrike">
                          <a:effectLst/>
                        </a:rPr>
                        <a:t>Micro</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Small</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Platy</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dirty="0">
                          <a:effectLst/>
                        </a:rPr>
                        <a:t>Flat/broad</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3166366265"/>
                  </a:ext>
                </a:extLst>
              </a:tr>
              <a:tr h="233795">
                <a:tc>
                  <a:txBody>
                    <a:bodyPr/>
                    <a:lstStyle/>
                    <a:p>
                      <a:pPr algn="l" fontAlgn="b"/>
                      <a:r>
                        <a:rPr lang="en-GB" sz="900" u="none" strike="noStrike">
                          <a:effectLst/>
                        </a:rPr>
                        <a:t>Microphylla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Small leaves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Poly</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dirty="0">
                          <a:effectLst/>
                        </a:rPr>
                        <a:t>Many</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2078870585"/>
                  </a:ext>
                </a:extLst>
              </a:tr>
              <a:tr h="233795">
                <a:tc>
                  <a:txBody>
                    <a:bodyPr/>
                    <a:lstStyle/>
                    <a:p>
                      <a:pPr algn="l" fontAlgn="b"/>
                      <a:r>
                        <a:rPr lang="en-GB" sz="900" u="none" strike="noStrike">
                          <a:effectLst/>
                        </a:rPr>
                        <a:t>Millefolia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Many leaves</a:t>
                      </a:r>
                      <a:endParaRPr lang="en-GB" sz="900" b="0" i="0" u="none" strike="noStrike" dirty="0">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Polyphylla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Many leaves</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716417242"/>
                  </a:ext>
                </a:extLst>
              </a:tr>
              <a:tr h="233795">
                <a:tc>
                  <a:txBody>
                    <a:bodyPr/>
                    <a:lstStyle/>
                    <a:p>
                      <a:pPr algn="l" fontAlgn="b"/>
                      <a:r>
                        <a:rPr lang="en-GB" sz="900" u="none" strike="noStrike">
                          <a:effectLst/>
                        </a:rPr>
                        <a:t>Minima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Small</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Procumbens</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dirty="0">
                          <a:effectLst/>
                        </a:rPr>
                        <a:t>Creeping</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454133371"/>
                  </a:ext>
                </a:extLst>
              </a:tr>
              <a:tr h="233795">
                <a:tc>
                  <a:txBody>
                    <a:bodyPr/>
                    <a:lstStyle/>
                    <a:p>
                      <a:pPr algn="l" fontAlgn="b"/>
                      <a:r>
                        <a:rPr lang="en-GB" sz="900" u="none" strike="noStrike">
                          <a:effectLst/>
                        </a:rPr>
                        <a:t>Minor</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b"/>
                      <a:r>
                        <a:rPr lang="en-GB" sz="900" u="none" strike="noStrike">
                          <a:effectLst/>
                        </a:rPr>
                        <a:t>Smaller</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ctr"/>
                      <a:r>
                        <a:rPr lang="en-GB" sz="900" u="none" strike="noStrike">
                          <a:effectLst/>
                        </a:rPr>
                        <a:t>Prostrata</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dirty="0">
                          <a:effectLst/>
                        </a:rPr>
                        <a:t>Creeping/prostrate</a:t>
                      </a:r>
                      <a:endParaRPr lang="en-GB" sz="900" b="0" i="0" u="none" strike="noStrike" dirty="0">
                        <a:solidFill>
                          <a:srgbClr val="333333"/>
                        </a:solidFill>
                        <a:effectLst/>
                        <a:latin typeface="Arial" panose="020B0604020202020204" pitchFamily="34" charset="0"/>
                      </a:endParaRPr>
                    </a:p>
                  </a:txBody>
                  <a:tcPr marL="9242" marR="9242" marT="9242" marB="0" anchor="ctr"/>
                </a:tc>
                <a:extLst>
                  <a:ext uri="{0D108BD9-81ED-4DB2-BD59-A6C34878D82A}">
                    <a16:rowId xmlns:a16="http://schemas.microsoft.com/office/drawing/2014/main" val="201014463"/>
                  </a:ext>
                </a:extLst>
              </a:tr>
              <a:tr h="233795">
                <a:tc>
                  <a:txBody>
                    <a:bodyPr/>
                    <a:lstStyle/>
                    <a:p>
                      <a:pPr algn="l" fontAlgn="ctr"/>
                      <a:r>
                        <a:rPr lang="en-GB" sz="900" u="none" strike="noStrike">
                          <a:effectLst/>
                        </a:rPr>
                        <a:t>Mono</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l" fontAlgn="ctr"/>
                      <a:r>
                        <a:rPr lang="en-GB" sz="900" u="none" strike="noStrike">
                          <a:effectLst/>
                        </a:rPr>
                        <a:t>Single</a:t>
                      </a:r>
                      <a:endParaRPr lang="en-GB" sz="900" b="0" i="0" u="none" strike="noStrike">
                        <a:solidFill>
                          <a:srgbClr val="333333"/>
                        </a:solidFill>
                        <a:effectLst/>
                        <a:latin typeface="Arial" panose="020B0604020202020204" pitchFamily="34" charset="0"/>
                      </a:endParaRPr>
                    </a:p>
                  </a:txBody>
                  <a:tcPr marL="9242" marR="9242" marT="9242"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a:effectLst/>
                        </a:rPr>
                        <a:t>Pulverulenta</a:t>
                      </a:r>
                      <a:endParaRPr lang="en-GB" sz="900" b="0" i="0" u="none" strike="noStrike">
                        <a:solidFill>
                          <a:srgbClr val="000000"/>
                        </a:solidFill>
                        <a:effectLst/>
                        <a:latin typeface="Arial" panose="020B0604020202020204" pitchFamily="34" charset="0"/>
                      </a:endParaRPr>
                    </a:p>
                  </a:txBody>
                  <a:tcPr marL="9242" marR="9242" marT="9242"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242" marR="9242" marT="9242" marB="0" anchor="ctr"/>
                </a:tc>
                <a:tc>
                  <a:txBody>
                    <a:bodyPr/>
                    <a:lstStyle/>
                    <a:p>
                      <a:pPr algn="l" fontAlgn="b"/>
                      <a:r>
                        <a:rPr lang="en-GB" sz="900" u="none" strike="noStrike" dirty="0">
                          <a:effectLst/>
                        </a:rPr>
                        <a:t>Dusty</a:t>
                      </a:r>
                      <a:endParaRPr lang="en-GB" sz="900" b="0" i="0" u="none" strike="noStrike" dirty="0">
                        <a:solidFill>
                          <a:srgbClr val="000000"/>
                        </a:solidFill>
                        <a:effectLst/>
                        <a:latin typeface="Calibri" panose="020F0502020204030204" pitchFamily="34" charset="0"/>
                      </a:endParaRPr>
                    </a:p>
                  </a:txBody>
                  <a:tcPr marL="9242" marR="9242" marT="9242" marB="0" anchor="ctr"/>
                </a:tc>
                <a:extLst>
                  <a:ext uri="{0D108BD9-81ED-4DB2-BD59-A6C34878D82A}">
                    <a16:rowId xmlns:a16="http://schemas.microsoft.com/office/drawing/2014/main" val="3459474712"/>
                  </a:ext>
                </a:extLst>
              </a:tr>
            </a:tbl>
          </a:graphicData>
        </a:graphic>
      </p:graphicFrame>
    </p:spTree>
    <p:extLst>
      <p:ext uri="{BB962C8B-B14F-4D97-AF65-F5344CB8AC3E}">
        <p14:creationId xmlns:p14="http://schemas.microsoft.com/office/powerpoint/2010/main" val="304272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200-B565-4CBE-A0BF-7909DE793C6F}"/>
              </a:ext>
            </a:extLst>
          </p:cNvPr>
          <p:cNvSpPr>
            <a:spLocks noGrp="1"/>
          </p:cNvSpPr>
          <p:nvPr>
            <p:ph type="ctrTitle"/>
          </p:nvPr>
        </p:nvSpPr>
        <p:spPr>
          <a:xfrm>
            <a:off x="760711" y="231149"/>
            <a:ext cx="8566318" cy="834993"/>
          </a:xfrm>
        </p:spPr>
        <p:txBody>
          <a:bodyPr vert="horz" lIns="91440" tIns="45720" rIns="91440" bIns="45720" rtlCol="0">
            <a:noAutofit/>
          </a:bodyPr>
          <a:lstStyle/>
          <a:p>
            <a:r>
              <a:rPr lang="en-US" dirty="0"/>
              <a:t>What's in a name?</a:t>
            </a:r>
          </a:p>
        </p:txBody>
      </p:sp>
      <p:sp>
        <p:nvSpPr>
          <p:cNvPr id="3" name="Subtitle 2">
            <a:extLst>
              <a:ext uri="{FF2B5EF4-FFF2-40B4-BE49-F238E27FC236}">
                <a16:creationId xmlns:a16="http://schemas.microsoft.com/office/drawing/2014/main" id="{5C02C95C-12CF-46BF-B626-C900C6C937B1}"/>
              </a:ext>
            </a:extLst>
          </p:cNvPr>
          <p:cNvSpPr>
            <a:spLocks noGrp="1"/>
          </p:cNvSpPr>
          <p:nvPr>
            <p:ph type="subTitle" idx="1"/>
          </p:nvPr>
        </p:nvSpPr>
        <p:spPr>
          <a:xfrm>
            <a:off x="1168952" y="1414130"/>
            <a:ext cx="8243136" cy="5305647"/>
          </a:xfrm>
        </p:spPr>
        <p:txBody>
          <a:bodyPr vert="horz" lIns="91440" tIns="45720" rIns="91440" bIns="45720" rtlCol="0">
            <a:normAutofit/>
          </a:bodyPr>
          <a:lstStyle/>
          <a:p>
            <a:pPr algn="l">
              <a:lnSpc>
                <a:spcPct val="90000"/>
              </a:lnSpc>
            </a:pPr>
            <a:r>
              <a:rPr lang="en-US" sz="3200" dirty="0">
                <a:solidFill>
                  <a:srgbClr val="92D050"/>
                </a:solidFill>
              </a:rPr>
              <a:t> </a:t>
            </a:r>
          </a:p>
          <a:p>
            <a:pPr algn="ctr">
              <a:lnSpc>
                <a:spcPct val="90000"/>
              </a:lnSpc>
            </a:pPr>
            <a:endParaRPr lang="en-US" sz="3200" dirty="0"/>
          </a:p>
          <a:p>
            <a:pPr algn="ctr">
              <a:lnSpc>
                <a:spcPct val="90000"/>
              </a:lnSpc>
            </a:pP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
        <p:nvSpPr>
          <p:cNvPr id="35" name="Isosceles Triangle 34">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624FD25A-7433-4C36-8DD5-FE6DA9E7D90F}"/>
              </a:ext>
            </a:extLst>
          </p:cNvPr>
          <p:cNvPicPr>
            <a:picLocks noChangeAspect="1"/>
          </p:cNvPicPr>
          <p:nvPr/>
        </p:nvPicPr>
        <p:blipFill>
          <a:blip r:embed="rId2"/>
          <a:stretch>
            <a:fillRect/>
          </a:stretch>
        </p:blipFill>
        <p:spPr>
          <a:xfrm>
            <a:off x="845771" y="424014"/>
            <a:ext cx="1206069" cy="449261"/>
          </a:xfrm>
          <a:prstGeom prst="rect">
            <a:avLst/>
          </a:prstGeom>
        </p:spPr>
      </p:pic>
      <p:sp>
        <p:nvSpPr>
          <p:cNvPr id="9" name="Rectangle 8">
            <a:extLst>
              <a:ext uri="{FF2B5EF4-FFF2-40B4-BE49-F238E27FC236}">
                <a16:creationId xmlns:a16="http://schemas.microsoft.com/office/drawing/2014/main" id="{E474793D-F584-4CB0-8FDF-5E224F330824}"/>
              </a:ext>
            </a:extLst>
          </p:cNvPr>
          <p:cNvSpPr/>
          <p:nvPr/>
        </p:nvSpPr>
        <p:spPr>
          <a:xfrm>
            <a:off x="9667269" y="5828853"/>
            <a:ext cx="2304991" cy="49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a:t>
            </a:r>
            <a:r>
              <a:rPr lang="en-GB" baseline="30000" dirty="0"/>
              <a:t>th</a:t>
            </a:r>
            <a:r>
              <a:rPr lang="en-GB" dirty="0"/>
              <a:t> February 2019</a:t>
            </a:r>
          </a:p>
        </p:txBody>
      </p:sp>
      <p:pic>
        <p:nvPicPr>
          <p:cNvPr id="10" name="Picture 9">
            <a:extLst>
              <a:ext uri="{FF2B5EF4-FFF2-40B4-BE49-F238E27FC236}">
                <a16:creationId xmlns:a16="http://schemas.microsoft.com/office/drawing/2014/main" id="{BFE8309F-32C1-4FB2-A67B-C1E37DDB709E}"/>
              </a:ext>
            </a:extLst>
          </p:cNvPr>
          <p:cNvPicPr>
            <a:picLocks noChangeAspect="1"/>
          </p:cNvPicPr>
          <p:nvPr/>
        </p:nvPicPr>
        <p:blipFill>
          <a:blip r:embed="rId3"/>
          <a:stretch>
            <a:fillRect/>
          </a:stretch>
        </p:blipFill>
        <p:spPr>
          <a:xfrm>
            <a:off x="82896" y="5337542"/>
            <a:ext cx="1086056" cy="1477589"/>
          </a:xfrm>
          <a:prstGeom prst="rect">
            <a:avLst/>
          </a:prstGeom>
        </p:spPr>
      </p:pic>
      <p:graphicFrame>
        <p:nvGraphicFramePr>
          <p:cNvPr id="5" name="Table 4">
            <a:extLst>
              <a:ext uri="{FF2B5EF4-FFF2-40B4-BE49-F238E27FC236}">
                <a16:creationId xmlns:a16="http://schemas.microsoft.com/office/drawing/2014/main" id="{1312591E-1BBA-44C5-886F-9DBA4C8441EB}"/>
              </a:ext>
            </a:extLst>
          </p:cNvPr>
          <p:cNvGraphicFramePr>
            <a:graphicFrameLocks noGrp="1"/>
          </p:cNvGraphicFramePr>
          <p:nvPr>
            <p:extLst>
              <p:ext uri="{D42A27DB-BD31-4B8C-83A1-F6EECF244321}">
                <p14:modId xmlns:p14="http://schemas.microsoft.com/office/powerpoint/2010/main" val="4215030094"/>
              </p:ext>
            </p:extLst>
          </p:nvPr>
        </p:nvGraphicFramePr>
        <p:xfrm>
          <a:off x="1448805" y="1414129"/>
          <a:ext cx="7878223" cy="2331610"/>
        </p:xfrm>
        <a:graphic>
          <a:graphicData uri="http://schemas.openxmlformats.org/drawingml/2006/table">
            <a:tbl>
              <a:tblPr>
                <a:tableStyleId>{5C22544A-7EE6-4342-B048-85BDC9FD1C3A}</a:tableStyleId>
              </a:tblPr>
              <a:tblGrid>
                <a:gridCol w="1844740">
                  <a:extLst>
                    <a:ext uri="{9D8B030D-6E8A-4147-A177-3AD203B41FA5}">
                      <a16:colId xmlns:a16="http://schemas.microsoft.com/office/drawing/2014/main" val="217471492"/>
                    </a:ext>
                  </a:extLst>
                </a:gridCol>
                <a:gridCol w="152318">
                  <a:extLst>
                    <a:ext uri="{9D8B030D-6E8A-4147-A177-3AD203B41FA5}">
                      <a16:colId xmlns:a16="http://schemas.microsoft.com/office/drawing/2014/main" val="694518855"/>
                    </a:ext>
                  </a:extLst>
                </a:gridCol>
                <a:gridCol w="1844740">
                  <a:extLst>
                    <a:ext uri="{9D8B030D-6E8A-4147-A177-3AD203B41FA5}">
                      <a16:colId xmlns:a16="http://schemas.microsoft.com/office/drawing/2014/main" val="4240762687"/>
                    </a:ext>
                  </a:extLst>
                </a:gridCol>
                <a:gridCol w="203091">
                  <a:extLst>
                    <a:ext uri="{9D8B030D-6E8A-4147-A177-3AD203B41FA5}">
                      <a16:colId xmlns:a16="http://schemas.microsoft.com/office/drawing/2014/main" val="2550752818"/>
                    </a:ext>
                  </a:extLst>
                </a:gridCol>
                <a:gridCol w="1840508">
                  <a:extLst>
                    <a:ext uri="{9D8B030D-6E8A-4147-A177-3AD203B41FA5}">
                      <a16:colId xmlns:a16="http://schemas.microsoft.com/office/drawing/2014/main" val="2056911730"/>
                    </a:ext>
                  </a:extLst>
                </a:gridCol>
                <a:gridCol w="152318">
                  <a:extLst>
                    <a:ext uri="{9D8B030D-6E8A-4147-A177-3AD203B41FA5}">
                      <a16:colId xmlns:a16="http://schemas.microsoft.com/office/drawing/2014/main" val="2129017736"/>
                    </a:ext>
                  </a:extLst>
                </a:gridCol>
                <a:gridCol w="1840508">
                  <a:extLst>
                    <a:ext uri="{9D8B030D-6E8A-4147-A177-3AD203B41FA5}">
                      <a16:colId xmlns:a16="http://schemas.microsoft.com/office/drawing/2014/main" val="4073427598"/>
                    </a:ext>
                  </a:extLst>
                </a:gridCol>
              </a:tblGrid>
              <a:tr h="233161">
                <a:tc gridSpan="7">
                  <a:txBody>
                    <a:bodyPr/>
                    <a:lstStyle/>
                    <a:p>
                      <a:pPr algn="ctr" fontAlgn="b"/>
                      <a:r>
                        <a:rPr lang="en-GB" sz="1100" u="none" strike="noStrike" dirty="0">
                          <a:effectLst/>
                        </a:rPr>
                        <a:t>Latin / Common Name Meanings - Size /Structure (3)</a:t>
                      </a:r>
                      <a:endParaRPr lang="en-GB" sz="11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9121841"/>
                  </a:ext>
                </a:extLst>
              </a:tr>
              <a:tr h="233161">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a:effectLst/>
                        </a:rPr>
                        <a:t>Meaning</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a:effectLst/>
                        </a:rPr>
                        <a:t>Name</a:t>
                      </a:r>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en-GB"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900" u="none" strike="noStrike" dirty="0">
                          <a:effectLst/>
                        </a:rPr>
                        <a:t>Meaning</a:t>
                      </a:r>
                      <a:endParaRPr lang="en-GB"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95086225"/>
                  </a:ext>
                </a:extLst>
              </a:tr>
              <a:tr h="233161">
                <a:tc>
                  <a:txBody>
                    <a:bodyPr/>
                    <a:lstStyle/>
                    <a:p>
                      <a:pPr algn="l" fontAlgn="b"/>
                      <a:r>
                        <a:rPr lang="en-GB" sz="900" u="none" strike="noStrike" dirty="0" err="1">
                          <a:effectLst/>
                        </a:rPr>
                        <a:t>Pumila</a:t>
                      </a:r>
                      <a:endParaRPr lang="en-GB" sz="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Small</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Tomentosa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dirty="0">
                          <a:effectLst/>
                        </a:rPr>
                        <a:t>Woolly</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88083798"/>
                  </a:ext>
                </a:extLst>
              </a:tr>
              <a:tr h="233161">
                <a:tc>
                  <a:txBody>
                    <a:bodyPr/>
                    <a:lstStyle/>
                    <a:p>
                      <a:pPr algn="l" fontAlgn="b"/>
                      <a:r>
                        <a:rPr lang="en-GB" sz="900" u="none" strike="noStrike">
                          <a:effectLst/>
                        </a:rPr>
                        <a:t>Pygmaea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Small</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Trifoliata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Three lobed leaves</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04543790"/>
                  </a:ext>
                </a:extLst>
              </a:tr>
              <a:tr h="233161">
                <a:tc>
                  <a:txBody>
                    <a:bodyPr/>
                    <a:lstStyle/>
                    <a:p>
                      <a:pPr algn="l" fontAlgn="ctr"/>
                      <a:r>
                        <a:rPr lang="en-GB" sz="900" u="none" strike="noStrike">
                          <a:effectLst/>
                        </a:rPr>
                        <a:t>Reptans</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900" u="none" strike="noStrike">
                          <a:effectLst/>
                        </a:rPr>
                        <a:t>Creeping</a:t>
                      </a:r>
                      <a:endParaRPr lang="en-GB" sz="900" b="0" i="0" u="none" strike="noStrike">
                        <a:solidFill>
                          <a:srgbClr val="333333"/>
                        </a:solidFill>
                        <a:effectLst/>
                        <a:latin typeface="Arial" panose="020B0604020202020204" pitchFamily="34" charset="0"/>
                      </a:endParaRPr>
                    </a:p>
                  </a:txBody>
                  <a:tcPr marL="9525" marR="9525" marT="9525"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Umbellata </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Flowers in umbel</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07595528"/>
                  </a:ext>
                </a:extLst>
              </a:tr>
              <a:tr h="233161">
                <a:tc>
                  <a:txBody>
                    <a:bodyPr/>
                    <a:lstStyle/>
                    <a:p>
                      <a:pPr algn="l" fontAlgn="b"/>
                      <a:r>
                        <a:rPr lang="en-GB" sz="900" u="none" strike="noStrike">
                          <a:effectLst/>
                        </a:rPr>
                        <a:t>Rotundifolia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Round leafed</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Velutina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dirty="0">
                          <a:effectLst/>
                        </a:rPr>
                        <a:t>Velvety</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25733053"/>
                  </a:ext>
                </a:extLst>
              </a:tr>
              <a:tr h="233161">
                <a:tc>
                  <a:txBody>
                    <a:bodyPr/>
                    <a:lstStyle/>
                    <a:p>
                      <a:pPr algn="l" fontAlgn="b"/>
                      <a:r>
                        <a:rPr lang="en-GB" sz="900" u="none" strike="noStrike">
                          <a:effectLst/>
                        </a:rPr>
                        <a:t>Spicata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Spiked</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Villosa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Hairy</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25331408"/>
                  </a:ext>
                </a:extLst>
              </a:tr>
              <a:tr h="233161">
                <a:tc>
                  <a:txBody>
                    <a:bodyPr/>
                    <a:lstStyle/>
                    <a:p>
                      <a:pPr algn="l" fontAlgn="b"/>
                      <a:r>
                        <a:rPr lang="en-GB" sz="900" u="none" strike="noStrike">
                          <a:effectLst/>
                        </a:rPr>
                        <a:t>Spinosa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Spiny</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Viscosa </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Sticky</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52331373"/>
                  </a:ext>
                </a:extLst>
              </a:tr>
              <a:tr h="233161">
                <a:tc>
                  <a:txBody>
                    <a:bodyPr/>
                    <a:lstStyle/>
                    <a:p>
                      <a:pPr algn="l" fontAlgn="b"/>
                      <a:r>
                        <a:rPr lang="en-GB" sz="900" u="none" strike="noStrike">
                          <a:effectLst/>
                        </a:rPr>
                        <a:t>Stellata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a:effectLst/>
                        </a:rPr>
                        <a:t>Starry</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Vitifolia</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dirty="0">
                          <a:effectLst/>
                        </a:rPr>
                        <a:t>Vine like leaves</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14567217"/>
                  </a:ext>
                </a:extLst>
              </a:tr>
              <a:tr h="233161">
                <a:tc>
                  <a:txBody>
                    <a:bodyPr/>
                    <a:lstStyle/>
                    <a:p>
                      <a:pPr algn="l" fontAlgn="b"/>
                      <a:r>
                        <a:rPr lang="en-GB" sz="900" u="none" strike="noStrike" dirty="0" err="1">
                          <a:effectLst/>
                        </a:rPr>
                        <a:t>Tenuifolia</a:t>
                      </a:r>
                      <a:endParaRPr lang="en-GB" sz="9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Narrow leaves</a:t>
                      </a:r>
                      <a:endParaRPr lang="en-GB" sz="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900" u="none" strike="noStrike">
                          <a:effectLst/>
                        </a:rPr>
                        <a:t>Volubilis</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b"/>
                      <a:r>
                        <a:rPr lang="en-GB" sz="900" u="none" strike="noStrike">
                          <a:effectLst/>
                        </a:rPr>
                        <a:t>-</a:t>
                      </a:r>
                      <a:endParaRPr lang="en-GB" sz="900" b="0" i="0" u="none" strike="noStrike">
                        <a:solidFill>
                          <a:srgbClr val="000000"/>
                        </a:solidFill>
                        <a:effectLst/>
                        <a:latin typeface="Arial" panose="020B0604020202020204" pitchFamily="34" charset="0"/>
                      </a:endParaRPr>
                    </a:p>
                  </a:txBody>
                  <a:tcPr marL="9525" marR="9525" marT="9525" marB="0" anchor="ctr"/>
                </a:tc>
                <a:tc>
                  <a:txBody>
                    <a:bodyPr/>
                    <a:lstStyle/>
                    <a:p>
                      <a:pPr algn="l" fontAlgn="b"/>
                      <a:r>
                        <a:rPr lang="en-GB" sz="900" u="none" strike="noStrike" dirty="0">
                          <a:effectLst/>
                        </a:rPr>
                        <a:t>Twining</a:t>
                      </a:r>
                      <a:endParaRPr lang="en-GB" sz="9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96906778"/>
                  </a:ext>
                </a:extLst>
              </a:tr>
            </a:tbl>
          </a:graphicData>
        </a:graphic>
      </p:graphicFrame>
      <p:sp>
        <p:nvSpPr>
          <p:cNvPr id="12" name="Subtitle 2">
            <a:extLst>
              <a:ext uri="{FF2B5EF4-FFF2-40B4-BE49-F238E27FC236}">
                <a16:creationId xmlns:a16="http://schemas.microsoft.com/office/drawing/2014/main" id="{118B3D60-8947-453E-9AAA-39C1FFE778F8}"/>
              </a:ext>
            </a:extLst>
          </p:cNvPr>
          <p:cNvSpPr txBox="1">
            <a:spLocks/>
          </p:cNvSpPr>
          <p:nvPr/>
        </p:nvSpPr>
        <p:spPr>
          <a:xfrm>
            <a:off x="1248675" y="4730238"/>
            <a:ext cx="7983460" cy="1005040"/>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GB" dirty="0">
                <a:solidFill>
                  <a:schemeClr val="accent6">
                    <a:lumMod val="75000"/>
                  </a:schemeClr>
                </a:solidFill>
              </a:rPr>
              <a:t>The preceding glossary of Latin terms is by no means definitive.  We can see from the examples that we have looked at that the name can provide an insight into form, habit and flower colour, or indeed a preferred environment.</a:t>
            </a:r>
            <a:endParaRPr lang="en-US" sz="3200" dirty="0"/>
          </a:p>
          <a:p>
            <a:pPr algn="ctr">
              <a:lnSpc>
                <a:spcPct val="90000"/>
              </a:lnSpc>
            </a:pPr>
            <a:endParaRPr lang="en-US" sz="3200" dirty="0"/>
          </a:p>
          <a:p>
            <a:pPr algn="ctr">
              <a:lnSpc>
                <a:spcPct val="90000"/>
              </a:lnSpc>
              <a:buFont typeface="Wingdings 3" charset="2"/>
              <a:buChar char=""/>
            </a:pPr>
            <a:endParaRPr lang="en-US" sz="3200" dirty="0"/>
          </a:p>
        </p:txBody>
      </p:sp>
    </p:spTree>
    <p:extLst>
      <p:ext uri="{BB962C8B-B14F-4D97-AF65-F5344CB8AC3E}">
        <p14:creationId xmlns:p14="http://schemas.microsoft.com/office/powerpoint/2010/main" val="109991260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718</TotalTime>
  <Words>2022</Words>
  <Application>Microsoft Office PowerPoint</Application>
  <PresentationFormat>Widescreen</PresentationFormat>
  <Paragraphs>1121</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Trebuchet MS</vt:lpstr>
      <vt:lpstr>Wingdings</vt:lpstr>
      <vt:lpstr>Wingdings 3</vt:lpstr>
      <vt:lpstr>Facet</vt:lpstr>
      <vt:lpstr>A Horticultural Jargon Buster</vt:lpstr>
      <vt:lpstr>What's in a name?</vt:lpstr>
      <vt:lpstr>What's in a name?</vt:lpstr>
      <vt:lpstr>What's in a name?</vt:lpstr>
      <vt:lpstr>What's in a name?</vt:lpstr>
      <vt:lpstr>What's in a name?</vt:lpstr>
      <vt:lpstr>What's in a name?</vt:lpstr>
      <vt:lpstr>What's in a name?</vt:lpstr>
      <vt:lpstr>What's in a name?</vt:lpstr>
      <vt:lpstr>A Horticultural Jargon Buster</vt:lpstr>
      <vt:lpstr>Palmstead Plant Groups</vt:lpstr>
      <vt:lpstr>Palmstead Plant Groups</vt:lpstr>
      <vt:lpstr>Palmstead Plant Groups</vt:lpstr>
      <vt:lpstr>Palmstead Plant Groups</vt:lpstr>
      <vt:lpstr>A Horticultural Jargon Buster</vt:lpstr>
      <vt:lpstr>Bulbs</vt:lpstr>
      <vt:lpstr>Containers</vt:lpstr>
      <vt:lpstr>Containers - size guide</vt:lpstr>
      <vt:lpstr>OG &amp; BR Hedging</vt:lpstr>
      <vt:lpstr>RB – Co-co Wrap</vt:lpstr>
      <vt:lpstr>RB - Handling Trees</vt:lpstr>
      <vt:lpstr>Regular</vt:lpstr>
      <vt:lpstr>Types – some examples</vt:lpstr>
      <vt:lpstr>Clear Communication</vt:lpstr>
      <vt:lpstr>A Horticultural Jargon Buster</vt:lpstr>
      <vt:lpstr>A Horticultural Jargon Buster</vt:lpstr>
      <vt:lpstr>Specifications</vt:lpstr>
      <vt:lpstr>Specification – PDF</vt:lpstr>
      <vt:lpstr>Specification – in excel</vt:lpstr>
      <vt:lpstr>PowerPoint Presentation</vt:lpstr>
      <vt:lpstr>A Horticultural Jargon Buster</vt:lpstr>
      <vt:lpstr>Thank you A Horticultural Jargon Buster</vt:lpstr>
      <vt:lpstr>From seeds to specimens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Jargon Buster</dc:title>
  <dc:creator>user</dc:creator>
  <cp:lastModifiedBy>Marta Michalak</cp:lastModifiedBy>
  <cp:revision>64</cp:revision>
  <dcterms:created xsi:type="dcterms:W3CDTF">2019-01-27T10:37:09Z</dcterms:created>
  <dcterms:modified xsi:type="dcterms:W3CDTF">2019-02-21T14:31:31Z</dcterms:modified>
</cp:coreProperties>
</file>